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68" r:id="rId2"/>
    <p:sldId id="273" r:id="rId3"/>
    <p:sldId id="275" r:id="rId4"/>
    <p:sldId id="274" r:id="rId5"/>
    <p:sldId id="279" r:id="rId6"/>
    <p:sldId id="265" r:id="rId7"/>
    <p:sldId id="283" r:id="rId8"/>
    <p:sldId id="281" r:id="rId9"/>
    <p:sldId id="284" r:id="rId10"/>
    <p:sldId id="28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33" autoAdjust="0"/>
  </p:normalViewPr>
  <p:slideViewPr>
    <p:cSldViewPr snapToGrid="0" snapToObjects="1">
      <p:cViewPr varScale="1">
        <p:scale>
          <a:sx n="112" d="100"/>
          <a:sy n="112" d="100"/>
        </p:scale>
        <p:origin x="1640" y="19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1066D8-84BD-CB4D-9BAE-83EEDC6A7A36}" type="datetimeFigureOut">
              <a:rPr lang="en-US" smtClean="0"/>
              <a:t>4/29/20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3C420A-211E-2A44-B77A-2AA1E7BB1ED0}" type="slidenum">
              <a:rPr lang="en-US" smtClean="0"/>
              <a:t>‹#›</a:t>
            </a:fld>
            <a:endParaRPr lang="en-US"/>
          </a:p>
        </p:txBody>
      </p:sp>
    </p:spTree>
    <p:extLst>
      <p:ext uri="{BB962C8B-B14F-4D97-AF65-F5344CB8AC3E}">
        <p14:creationId xmlns:p14="http://schemas.microsoft.com/office/powerpoint/2010/main" val="2564000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 pearls are CIWA-</a:t>
            </a:r>
            <a:r>
              <a:rPr lang="en-US" dirty="0" err="1"/>
              <a:t>Ar</a:t>
            </a:r>
            <a:r>
              <a:rPr lang="en-US" dirty="0"/>
              <a:t> progression, evaluate yourself, don’t discount vital signs, what might be the time to call it resistant / refractory / complicated alcohol WD and what adjunct agents to use.</a:t>
            </a:r>
          </a:p>
        </p:txBody>
      </p:sp>
      <p:sp>
        <p:nvSpPr>
          <p:cNvPr id="4" name="Slide Number Placeholder 3"/>
          <p:cNvSpPr>
            <a:spLocks noGrp="1"/>
          </p:cNvSpPr>
          <p:nvPr>
            <p:ph type="sldNum" sz="quarter" idx="5"/>
          </p:nvPr>
        </p:nvSpPr>
        <p:spPr/>
        <p:txBody>
          <a:bodyPr/>
          <a:lstStyle/>
          <a:p>
            <a:fld id="{2B5DD53E-4054-49C7-ACA9-EA12BC39C5C4}" type="slidenum">
              <a:rPr lang="en-US" smtClean="0"/>
              <a:t>1</a:t>
            </a:fld>
            <a:endParaRPr lang="en-US"/>
          </a:p>
        </p:txBody>
      </p:sp>
    </p:spTree>
    <p:extLst>
      <p:ext uri="{BB962C8B-B14F-4D97-AF65-F5344CB8AC3E}">
        <p14:creationId xmlns:p14="http://schemas.microsoft.com/office/powerpoint/2010/main" val="779415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2B5DD53E-4054-49C7-ACA9-EA12BC39C5C4}" type="slidenum">
              <a:rPr lang="en-US" smtClean="0"/>
              <a:t>2</a:t>
            </a:fld>
            <a:endParaRPr lang="en-US"/>
          </a:p>
        </p:txBody>
      </p:sp>
    </p:spTree>
    <p:extLst>
      <p:ext uri="{BB962C8B-B14F-4D97-AF65-F5344CB8AC3E}">
        <p14:creationId xmlns:p14="http://schemas.microsoft.com/office/powerpoint/2010/main" val="2727211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was the CIWA checked (the 28)? </a:t>
            </a:r>
            <a:r>
              <a:rPr lang="en-US" b="1" dirty="0"/>
              <a:t>30 minutes</a:t>
            </a:r>
            <a:r>
              <a:rPr lang="en-US" b="1" baseline="0" dirty="0"/>
              <a:t> ago – clarify when the last CIWA-</a:t>
            </a:r>
            <a:r>
              <a:rPr lang="en-US" b="1" baseline="0" dirty="0" err="1"/>
              <a:t>Ar</a:t>
            </a:r>
            <a:r>
              <a:rPr lang="en-US" b="1" baseline="0" dirty="0"/>
              <a:t> was done.  What is it now? 29. Review CIWA handout and how to score.  Notice the trend is worsening CIWA. Also point out an important comment from the nurse on the phone call – the patient is confused. </a:t>
            </a:r>
          </a:p>
          <a:p>
            <a:endParaRPr lang="en-US" baseline="0" dirty="0"/>
          </a:p>
          <a:p>
            <a:r>
              <a:rPr lang="en-US" baseline="0" dirty="0"/>
              <a:t>Last benzodiazepine – </a:t>
            </a:r>
            <a:r>
              <a:rPr lang="en-US" b="1" baseline="0" dirty="0"/>
              <a:t>note the trend of increasing doses and the totals over 1-2 hours.</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Admission level alcohol is negative on this</a:t>
            </a:r>
            <a:r>
              <a:rPr lang="en-US" baseline="0" dirty="0"/>
              <a:t> patient who is well known to the service as a chronic alcoholic. </a:t>
            </a:r>
            <a:r>
              <a:rPr lang="en-US" b="1" dirty="0"/>
              <a:t>Learning point often chronic alcohol consumption may decrease in the setting of acute illness, thus recently admitted patients may present with DTs sooner than expected.</a:t>
            </a:r>
          </a:p>
          <a:p>
            <a:r>
              <a:rPr lang="en-US" b="1" dirty="0"/>
              <a:t>Previous DTs</a:t>
            </a:r>
            <a:r>
              <a:rPr lang="en-US" b="1" baseline="0" dirty="0"/>
              <a:t> put patients at risk for future DTs.</a:t>
            </a:r>
            <a:endParaRPr lang="en-US" b="1" dirty="0"/>
          </a:p>
        </p:txBody>
      </p:sp>
      <p:sp>
        <p:nvSpPr>
          <p:cNvPr id="4" name="Slide Number Placeholder 3"/>
          <p:cNvSpPr>
            <a:spLocks noGrp="1"/>
          </p:cNvSpPr>
          <p:nvPr>
            <p:ph type="sldNum" sz="quarter" idx="10"/>
          </p:nvPr>
        </p:nvSpPr>
        <p:spPr/>
        <p:txBody>
          <a:bodyPr/>
          <a:lstStyle/>
          <a:p>
            <a:fld id="{2B5DD53E-4054-49C7-ACA9-EA12BC39C5C4}" type="slidenum">
              <a:rPr lang="en-US" smtClean="0"/>
              <a:t>3</a:t>
            </a:fld>
            <a:endParaRPr lang="en-US"/>
          </a:p>
        </p:txBody>
      </p:sp>
    </p:spTree>
    <p:extLst>
      <p:ext uri="{BB962C8B-B14F-4D97-AF65-F5344CB8AC3E}">
        <p14:creationId xmlns:p14="http://schemas.microsoft.com/office/powerpoint/2010/main" val="3506725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Vital signs: afebrile, Perhaps</a:t>
            </a:r>
            <a:r>
              <a:rPr lang="en-US" baseline="0" dirty="0"/>
              <a:t> this patient has a h</a:t>
            </a:r>
            <a:r>
              <a:rPr lang="en-US" dirty="0"/>
              <a:t>istory of HTN so </a:t>
            </a:r>
            <a:r>
              <a:rPr lang="en-US" dirty="0" err="1"/>
              <a:t>bp</a:t>
            </a:r>
            <a:r>
              <a:rPr lang="en-US" dirty="0"/>
              <a:t> is a bit higher than normal, but not severely</a:t>
            </a:r>
            <a:r>
              <a:rPr lang="en-US" baseline="0" dirty="0"/>
              <a:t> for him. However, elevated BP does not cause an elevated HR. His pulse ox is also normal on room air, suggesting that it may not be his pneumonia that contributes to the heart rate. His respiratory rate is also normal at 18.</a:t>
            </a:r>
          </a:p>
          <a:p>
            <a:pPr marL="0" indent="0">
              <a:buFont typeface="Arial" panose="020B0604020202020204" pitchFamily="34" charset="0"/>
              <a:buNone/>
            </a:pPr>
            <a:endParaRPr lang="en-US" dirty="0"/>
          </a:p>
          <a:p>
            <a:r>
              <a:rPr lang="en-US" dirty="0"/>
              <a:t>CIWA score level – most recent and trends</a:t>
            </a:r>
          </a:p>
          <a:p>
            <a:pPr marL="171450" indent="-171450">
              <a:buFont typeface="Arial" panose="020B0604020202020204" pitchFamily="34" charset="0"/>
              <a:buChar char="•"/>
            </a:pPr>
            <a:r>
              <a:rPr lang="en-US" dirty="0"/>
              <a:t>Last</a:t>
            </a:r>
            <a:r>
              <a:rPr lang="en-US" baseline="0" dirty="0"/>
              <a:t> CIWA was 28 and the one an two hours ago was 26. Ideally residents should ask when was the last CIWA score done and request a recent one).</a:t>
            </a:r>
          </a:p>
          <a:p>
            <a:pPr marL="171450" indent="-171450">
              <a:buFont typeface="Arial" panose="020B0604020202020204" pitchFamily="34" charset="0"/>
              <a:buChar char="•"/>
            </a:pPr>
            <a:endParaRPr lang="en-US" dirty="0"/>
          </a:p>
          <a:p>
            <a:r>
              <a:rPr lang="en-US" dirty="0"/>
              <a:t>Last dose of treatment – benzodiazepine</a:t>
            </a:r>
          </a:p>
          <a:p>
            <a:pPr marL="171450" indent="-171450">
              <a:buFont typeface="Arial" panose="020B0604020202020204" pitchFamily="34" charset="0"/>
              <a:buChar char="•"/>
            </a:pPr>
            <a:r>
              <a:rPr lang="en-US" dirty="0"/>
              <a:t>6mg</a:t>
            </a:r>
            <a:r>
              <a:rPr lang="en-US" baseline="0" dirty="0"/>
              <a:t> of Ativan IV thirty min ago, got 4 mg sixty min ago, 4 mg 75 min ago.</a:t>
            </a:r>
          </a:p>
          <a:p>
            <a:pPr marL="171450" indent="-171450">
              <a:buFont typeface="Arial" panose="020B0604020202020204" pitchFamily="34" charset="0"/>
              <a:buChar char="•"/>
            </a:pPr>
            <a:r>
              <a:rPr lang="en-US" baseline="0" dirty="0"/>
              <a:t>This patient has been getting lorazepam based on their CIWA score. </a:t>
            </a:r>
          </a:p>
          <a:p>
            <a:pPr marL="0" indent="0">
              <a:buFont typeface="Arial" panose="020B0604020202020204" pitchFamily="34" charset="0"/>
              <a:buNone/>
            </a:pPr>
            <a:r>
              <a:rPr lang="en-US" baseline="0" dirty="0"/>
              <a:t>Alcohol level at admission was &lt; 10mg/</a:t>
            </a:r>
            <a:r>
              <a:rPr lang="en-US" baseline="0" dirty="0" err="1"/>
              <a:t>dL</a:t>
            </a:r>
            <a:r>
              <a:rPr lang="en-US" baseline="0" dirty="0"/>
              <a:t> (negative). Learning point often chronic alcohol consumption may decrease in the setting of acute illness, thus recently admitted patients may present with DTs sooner than expected.</a:t>
            </a:r>
          </a:p>
        </p:txBody>
      </p:sp>
      <p:sp>
        <p:nvSpPr>
          <p:cNvPr id="4" name="Slide Number Placeholder 3"/>
          <p:cNvSpPr>
            <a:spLocks noGrp="1"/>
          </p:cNvSpPr>
          <p:nvPr>
            <p:ph type="sldNum" sz="quarter" idx="10"/>
          </p:nvPr>
        </p:nvSpPr>
        <p:spPr/>
        <p:txBody>
          <a:bodyPr/>
          <a:lstStyle/>
          <a:p>
            <a:fld id="{2B5DD53E-4054-49C7-ACA9-EA12BC39C5C4}" type="slidenum">
              <a:rPr lang="en-US" smtClean="0"/>
              <a:t>4</a:t>
            </a:fld>
            <a:endParaRPr lang="en-US"/>
          </a:p>
        </p:txBody>
      </p:sp>
    </p:spTree>
    <p:extLst>
      <p:ext uri="{BB962C8B-B14F-4D97-AF65-F5344CB8AC3E}">
        <p14:creationId xmlns:p14="http://schemas.microsoft.com/office/powerpoint/2010/main" val="610499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the patient’s CIWA </a:t>
            </a:r>
            <a:r>
              <a:rPr lang="en-US" dirty="0" err="1"/>
              <a:t>Ar</a:t>
            </a:r>
            <a:r>
              <a:rPr lang="en-US" dirty="0"/>
              <a:t> stable? Are they requiring more lorazepam? Then it is time to consider an adjunct agent. Even if the patient does not reach these levels,</a:t>
            </a:r>
            <a:r>
              <a:rPr lang="en-US" baseline="0" dirty="0"/>
              <a:t> if you notice worsening CIWA </a:t>
            </a:r>
            <a:r>
              <a:rPr lang="en-US" baseline="0" dirty="0" err="1"/>
              <a:t>Ar</a:t>
            </a:r>
            <a:r>
              <a:rPr lang="en-US" baseline="0" dirty="0"/>
              <a:t> despite increasing doses consider that adjunct.</a:t>
            </a:r>
          </a:p>
          <a:p>
            <a:endParaRPr lang="en-US" baseline="0" dirty="0"/>
          </a:p>
          <a:p>
            <a:r>
              <a:rPr lang="en-US" dirty="0"/>
              <a:t>The patient is already in the severe category with CIWA &gt; 20s, his CIWA is increasing and the current treatment is not adequate. </a:t>
            </a:r>
          </a:p>
          <a:p>
            <a:r>
              <a:rPr lang="en-US" dirty="0"/>
              <a:t>The literature uses the terms severe WD, refractory WD, resistant WD interchangeably</a:t>
            </a:r>
            <a:r>
              <a:rPr lang="en-US" baseline="0" dirty="0"/>
              <a:t> and without clear definitions.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Learning point: a CIWA-</a:t>
            </a:r>
            <a:r>
              <a:rPr lang="en-US" b="1" dirty="0" err="1"/>
              <a:t>Ar</a:t>
            </a:r>
            <a:r>
              <a:rPr lang="en-US" b="1" dirty="0"/>
              <a:t> score of 20s and increasing should catch your attention and this patient needs closer monitoring. Consider a high CIWA-</a:t>
            </a:r>
            <a:r>
              <a:rPr lang="en-US" b="1" dirty="0" err="1"/>
              <a:t>Ar</a:t>
            </a:r>
            <a:r>
              <a:rPr lang="en-US" b="1" dirty="0"/>
              <a:t> score like a lactic acid level in sepsis – you want to see improvement with the next one. There are varying cut</a:t>
            </a:r>
            <a:r>
              <a:rPr lang="en-US" b="1" baseline="0" dirty="0"/>
              <a:t> offs for severe – most recently the ASAM 2020 guidelines consider CIWA &gt; =19 severe. Residents to recognize that numbers in the 20s need attention, especially if the trend is in the worsening direction. ICU / Step down units vary by hospital. The ASAM guidelines to be published June 2020.</a:t>
            </a:r>
            <a:endParaRPr lang="en-US" b="1" dirty="0"/>
          </a:p>
          <a:p>
            <a:endParaRPr lang="en-US" b="1" dirty="0"/>
          </a:p>
          <a:p>
            <a:r>
              <a:rPr lang="en-US" b="0" dirty="0"/>
              <a:t>If the patient was taking </a:t>
            </a:r>
            <a:r>
              <a:rPr lang="en-US" b="0" dirty="0" err="1"/>
              <a:t>bzd</a:t>
            </a:r>
            <a:r>
              <a:rPr lang="en-US" b="0" dirty="0"/>
              <a:t> prior to admission</a:t>
            </a:r>
            <a:r>
              <a:rPr lang="en-US" b="0" baseline="0" dirty="0"/>
              <a:t>, these patients are even more at risk because they are withdrawing from the </a:t>
            </a:r>
            <a:r>
              <a:rPr lang="en-US" b="0" baseline="0" dirty="0" err="1"/>
              <a:t>bzd</a:t>
            </a:r>
            <a:r>
              <a:rPr lang="en-US" b="0" baseline="0" dirty="0"/>
              <a:t> as well as the alcohol. For these patients, better to initiate an adjunct agent earlier (I.e. CIWA 19) </a:t>
            </a:r>
            <a:endParaRPr lang="en-US" b="0" dirty="0"/>
          </a:p>
          <a:p>
            <a:endParaRPr lang="en-US" dirty="0"/>
          </a:p>
        </p:txBody>
      </p:sp>
      <p:sp>
        <p:nvSpPr>
          <p:cNvPr id="4" name="Slide Number Placeholder 3"/>
          <p:cNvSpPr>
            <a:spLocks noGrp="1"/>
          </p:cNvSpPr>
          <p:nvPr>
            <p:ph type="sldNum" sz="quarter" idx="5"/>
          </p:nvPr>
        </p:nvSpPr>
        <p:spPr/>
        <p:txBody>
          <a:bodyPr/>
          <a:lstStyle/>
          <a:p>
            <a:fld id="{2B5DD53E-4054-49C7-ACA9-EA12BC39C5C4}" type="slidenum">
              <a:rPr lang="en-US" smtClean="0"/>
              <a:t>5</a:t>
            </a:fld>
            <a:endParaRPr lang="en-US"/>
          </a:p>
        </p:txBody>
      </p:sp>
    </p:spTree>
    <p:extLst>
      <p:ext uri="{BB962C8B-B14F-4D97-AF65-F5344CB8AC3E}">
        <p14:creationId xmlns:p14="http://schemas.microsoft.com/office/powerpoint/2010/main" val="1941589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three meds are listed</a:t>
            </a:r>
            <a:r>
              <a:rPr lang="en-US" baseline="0" dirty="0"/>
              <a:t> as primary choices for resistant alcohol withdrawal in the SAMA new 2020 guidelines which were released early during the COVID pandemic.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Goal is to be calm, restive,</a:t>
            </a:r>
            <a:r>
              <a:rPr lang="en-US" baseline="0" dirty="0"/>
              <a:t> CIWA decreasing </a:t>
            </a:r>
            <a:r>
              <a:rPr lang="en-US" dirty="0"/>
              <a:t>– not snoring, not</a:t>
            </a:r>
            <a:r>
              <a:rPr lang="en-US" baseline="0" dirty="0"/>
              <a:t> over-sedated.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Barbiturates effect is </a:t>
            </a:r>
            <a:r>
              <a:rPr lang="en-US" dirty="0" err="1"/>
              <a:t>INdependent</a:t>
            </a:r>
            <a:r>
              <a:rPr lang="en-US" dirty="0"/>
              <a:t> of this level (BZD are dependent on the levels of GABA in the brain).   Synergistic</a:t>
            </a:r>
            <a:r>
              <a:rPr lang="en-US" baseline="0" dirty="0"/>
              <a:t> with </a:t>
            </a:r>
            <a:r>
              <a:rPr lang="en-US" baseline="0" dirty="0" err="1"/>
              <a:t>bzd</a:t>
            </a:r>
            <a:r>
              <a:rPr lang="en-US" baseline="0" dirty="0"/>
              <a:t> effect. Use lower doses in liver failure (or other agent) or elderly and onset of action is  5-20 min.</a:t>
            </a:r>
          </a:p>
          <a:p>
            <a:r>
              <a:rPr lang="en-US" baseline="0" dirty="0" err="1"/>
              <a:t>Dexmedomidine</a:t>
            </a:r>
            <a:r>
              <a:rPr lang="en-US" baseline="0" dirty="0"/>
              <a:t> – central alpha 2 agonist – do NOT use alone in alcohol WD (i.e. include </a:t>
            </a:r>
            <a:r>
              <a:rPr lang="en-US" baseline="0" dirty="0" err="1"/>
              <a:t>bzd</a:t>
            </a:r>
            <a:r>
              <a:rPr lang="en-US" baseline="0" dirty="0"/>
              <a:t>).  Can cause hypotension, brady cardia and are contraindicated for any heart block.</a:t>
            </a:r>
            <a:endParaRPr lang="en-US" dirty="0"/>
          </a:p>
          <a:p>
            <a:endParaRPr lang="en-US" dirty="0"/>
          </a:p>
          <a:p>
            <a:r>
              <a:rPr lang="en-US" dirty="0"/>
              <a:t>Propofol is also an excellent adjunct agent. It is most often used in patient who require intubation (ideally for other reasons). Propofol also inhibits the NMDA glutamate receptors (in contrast to phenobarbital and </a:t>
            </a:r>
            <a:r>
              <a:rPr lang="en-US" dirty="0" err="1"/>
              <a:t>dex</a:t>
            </a:r>
            <a:r>
              <a:rPr lang="en-US" dirty="0"/>
              <a:t>). Remind learners that CIWA-</a:t>
            </a:r>
            <a:r>
              <a:rPr lang="en-US" dirty="0" err="1"/>
              <a:t>Ar</a:t>
            </a:r>
            <a:r>
              <a:rPr lang="en-US" dirty="0"/>
              <a:t> cannot be used in intubated patients.</a:t>
            </a:r>
          </a:p>
          <a:p>
            <a:endParaRPr lang="en-US" dirty="0"/>
          </a:p>
        </p:txBody>
      </p:sp>
      <p:sp>
        <p:nvSpPr>
          <p:cNvPr id="4" name="Slide Number Placeholder 3"/>
          <p:cNvSpPr>
            <a:spLocks noGrp="1"/>
          </p:cNvSpPr>
          <p:nvPr>
            <p:ph type="sldNum" sz="quarter" idx="10"/>
          </p:nvPr>
        </p:nvSpPr>
        <p:spPr/>
        <p:txBody>
          <a:bodyPr/>
          <a:lstStyle/>
          <a:p>
            <a:fld id="{9C3C420A-211E-2A44-B77A-2AA1E7BB1ED0}" type="slidenum">
              <a:rPr lang="en-US" smtClean="0"/>
              <a:t>6</a:t>
            </a:fld>
            <a:endParaRPr lang="en-US"/>
          </a:p>
        </p:txBody>
      </p:sp>
    </p:spTree>
    <p:extLst>
      <p:ext uri="{BB962C8B-B14F-4D97-AF65-F5344CB8AC3E}">
        <p14:creationId xmlns:p14="http://schemas.microsoft.com/office/powerpoint/2010/main" val="924555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Because phenobarbital can cause hypotension. Most of the effect</a:t>
            </a:r>
            <a:r>
              <a:rPr lang="en-US" baseline="0" dirty="0"/>
              <a:t> is early in treatment, and anti-</a:t>
            </a:r>
            <a:r>
              <a:rPr lang="en-US" baseline="0" dirty="0" err="1"/>
              <a:t>hypertensives</a:t>
            </a:r>
            <a:r>
              <a:rPr lang="en-US" baseline="0" dirty="0"/>
              <a:t> can still make it more profound. </a:t>
            </a:r>
            <a:r>
              <a:rPr lang="en-US" dirty="0"/>
              <a:t>If his bps remain elevated in the morning, we can restart. Note that phenobarbital has a long half life and his blood pressure may improve with his AWD improving as well.</a:t>
            </a:r>
          </a:p>
          <a:p>
            <a:r>
              <a:rPr lang="en-US" dirty="0"/>
              <a:t>After 30 min he is much calmer and next CIWA score is 22. 30 min later the CWIA is down to 16. BP is 130/82 and HR is in the 80s.</a:t>
            </a:r>
          </a:p>
          <a:p>
            <a:endParaRPr lang="en-US" dirty="0"/>
          </a:p>
          <a:p>
            <a:r>
              <a:rPr lang="en-US" dirty="0"/>
              <a:t>2. No Geodon – atypical antipsychotics have no place in alcohol withdrawal treatment.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Antipsychotics are not part of the treatment for WD itself. Antipsychotics lower the seizure threshold, increase risk of arrhythmias, especially prolonged QT, increase risks of pneumonia, and hypotension in these patients. Consider risperidone or quetiapine if underlying psychiatric issues (Ferreira 2015).   Also, this</a:t>
            </a:r>
            <a:r>
              <a:rPr lang="en-US" sz="1200" kern="1200" baseline="0" dirty="0">
                <a:solidFill>
                  <a:schemeClr val="tx1"/>
                </a:solidFill>
                <a:effectLst/>
                <a:latin typeface="+mn-lt"/>
                <a:ea typeface="+mn-ea"/>
                <a:cs typeface="+mn-cs"/>
              </a:rPr>
              <a:t> patient is already on Levaquin for his pneumonia – what effects could Levaquin have? Prolonged QT. Alcoholic patients are also prone to electrolyte abnormalities such as K, Magnesium, Phosphorous which can also contribute.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lvl="0"/>
            <a:r>
              <a:rPr lang="en-US" sz="1200" u="sng" kern="1200" dirty="0">
                <a:solidFill>
                  <a:schemeClr val="tx1"/>
                </a:solidFill>
                <a:effectLst/>
                <a:latin typeface="+mn-lt"/>
                <a:ea typeface="+mn-ea"/>
                <a:cs typeface="+mn-cs"/>
              </a:rPr>
              <a:t>Alcohol induced psychotic disorder </a:t>
            </a:r>
            <a:r>
              <a:rPr lang="en-US" sz="1200" kern="1200" dirty="0">
                <a:solidFill>
                  <a:schemeClr val="tx1"/>
                </a:solidFill>
                <a:effectLst/>
                <a:latin typeface="+mn-lt"/>
                <a:ea typeface="+mn-ea"/>
                <a:cs typeface="+mn-cs"/>
              </a:rPr>
              <a:t>is not due to WD or intoxication and can be long lasting. “Alcoholic dementia” Treatments for alcohol </a:t>
            </a:r>
            <a:r>
              <a:rPr lang="en-US" sz="1200" i="1" kern="1200" dirty="0">
                <a:solidFill>
                  <a:schemeClr val="tx1"/>
                </a:solidFill>
                <a:effectLst/>
                <a:latin typeface="+mn-lt"/>
                <a:ea typeface="+mn-ea"/>
                <a:cs typeface="+mn-cs"/>
              </a:rPr>
              <a:t>induced psychotic disorder include antipsychotics</a:t>
            </a:r>
            <a:r>
              <a:rPr lang="en-US" sz="1200" kern="1200" dirty="0">
                <a:solidFill>
                  <a:schemeClr val="tx1"/>
                </a:solidFill>
                <a:effectLst/>
                <a:latin typeface="+mn-lt"/>
                <a:ea typeface="+mn-ea"/>
                <a:cs typeface="+mn-cs"/>
              </a:rPr>
              <a:t>, anti-epileptics, benzodiazepines, ECT, with varying responses.. Complete abstinence may improve</a:t>
            </a:r>
            <a:r>
              <a:rPr lang="en-US" sz="1200" kern="1200" baseline="0" dirty="0">
                <a:solidFill>
                  <a:schemeClr val="tx1"/>
                </a:solidFill>
                <a:effectLst/>
                <a:latin typeface="+mn-lt"/>
                <a:ea typeface="+mn-ea"/>
                <a:cs typeface="+mn-cs"/>
              </a:rPr>
              <a:t> alcohol induced psychotic disorder and relapse often results in worsening symptoms and an even longer course (months) or no improvement.</a:t>
            </a:r>
          </a:p>
          <a:p>
            <a:pPr lvl="0"/>
            <a:r>
              <a:rPr lang="en-US" sz="1200" b="1" kern="1200" baseline="0" dirty="0">
                <a:solidFill>
                  <a:schemeClr val="tx1"/>
                </a:solidFill>
                <a:effectLst/>
                <a:latin typeface="+mn-lt"/>
                <a:ea typeface="+mn-ea"/>
                <a:cs typeface="+mn-cs"/>
              </a:rPr>
              <a:t>Remind residents that anyone with a drinking history needs to be on ___________ to prevent permanent neurological damage from ____________  (thiamine / potential </a:t>
            </a:r>
            <a:r>
              <a:rPr lang="en-US" sz="1200" b="1" kern="1200" baseline="0" dirty="0" err="1">
                <a:solidFill>
                  <a:schemeClr val="tx1"/>
                </a:solidFill>
                <a:effectLst/>
                <a:latin typeface="+mn-lt"/>
                <a:ea typeface="+mn-ea"/>
                <a:cs typeface="+mn-cs"/>
              </a:rPr>
              <a:t>Korsakof</a:t>
            </a:r>
            <a:r>
              <a:rPr lang="en-US" sz="1200" b="1" kern="1200" baseline="0" dirty="0">
                <a:solidFill>
                  <a:schemeClr val="tx1"/>
                </a:solidFill>
                <a:effectLst/>
                <a:latin typeface="+mn-lt"/>
                <a:ea typeface="+mn-ea"/>
                <a:cs typeface="+mn-cs"/>
              </a:rPr>
              <a:t>). Err on the side of over treatment for alcoholism with mental status changes – IV thiamine 200-500mg q8 hours x 3 days (9 doses).</a:t>
            </a: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B5DD53E-4054-49C7-ACA9-EA12BC39C5C4}" type="slidenum">
              <a:rPr lang="en-US" smtClean="0"/>
              <a:t>7</a:t>
            </a:fld>
            <a:endParaRPr lang="en-US"/>
          </a:p>
        </p:txBody>
      </p:sp>
    </p:spTree>
    <p:extLst>
      <p:ext uri="{BB962C8B-B14F-4D97-AF65-F5344CB8AC3E}">
        <p14:creationId xmlns:p14="http://schemas.microsoft.com/office/powerpoint/2010/main" val="3075089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ASAM</a:t>
            </a:r>
            <a:r>
              <a:rPr lang="en-US" baseline="0" dirty="0"/>
              <a:t> currently released the pre-edited version of its guidelines during COVID. Alcohol withdrawal is a complex and common condition and many common practices are actually not evidenced based. The perception of these practices is also seen in common lay entertainment (movies, </a:t>
            </a:r>
            <a:r>
              <a:rPr lang="en-US" baseline="0" dirty="0" err="1"/>
              <a:t>tv</a:t>
            </a:r>
            <a:r>
              <a:rPr lang="en-US" baseline="0" dirty="0"/>
              <a:t>), who has not heard of the “banana bag?”  </a:t>
            </a:r>
            <a:endParaRPr lang="en-US" dirty="0"/>
          </a:p>
        </p:txBody>
      </p:sp>
      <p:sp>
        <p:nvSpPr>
          <p:cNvPr id="4" name="Slide Number Placeholder 3"/>
          <p:cNvSpPr>
            <a:spLocks noGrp="1"/>
          </p:cNvSpPr>
          <p:nvPr>
            <p:ph type="sldNum" sz="quarter" idx="10"/>
          </p:nvPr>
        </p:nvSpPr>
        <p:spPr/>
        <p:txBody>
          <a:bodyPr/>
          <a:lstStyle/>
          <a:p>
            <a:fld id="{2B5DD53E-4054-49C7-ACA9-EA12BC39C5C4}" type="slidenum">
              <a:rPr lang="en-US" smtClean="0"/>
              <a:t>9</a:t>
            </a:fld>
            <a:endParaRPr lang="en-US"/>
          </a:p>
        </p:txBody>
      </p:sp>
    </p:spTree>
    <p:extLst>
      <p:ext uri="{BB962C8B-B14F-4D97-AF65-F5344CB8AC3E}">
        <p14:creationId xmlns:p14="http://schemas.microsoft.com/office/powerpoint/2010/main" val="3380535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3C420A-211E-2A44-B77A-2AA1E7BB1ED0}" type="slidenum">
              <a:rPr lang="en-US" smtClean="0"/>
              <a:t>10</a:t>
            </a:fld>
            <a:endParaRPr lang="en-US"/>
          </a:p>
        </p:txBody>
      </p:sp>
    </p:spTree>
    <p:extLst>
      <p:ext uri="{BB962C8B-B14F-4D97-AF65-F5344CB8AC3E}">
        <p14:creationId xmlns:p14="http://schemas.microsoft.com/office/powerpoint/2010/main" val="27531255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798210"/>
            <a:ext cx="7772400" cy="1470025"/>
          </a:xfrm>
        </p:spPr>
        <p:txBody>
          <a:bodyPr>
            <a:normAutofit/>
          </a:bodyPr>
          <a:lstStyle>
            <a:lvl1pPr>
              <a:defRPr sz="3600" b="1" i="0">
                <a:solidFill>
                  <a:schemeClr val="accent3">
                    <a:lumMod val="50000"/>
                  </a:schemeClr>
                </a:solidFill>
                <a:latin typeface="Arial"/>
                <a:cs typeface="Arial"/>
              </a:defRPr>
            </a:lvl1pPr>
          </a:lstStyle>
          <a:p>
            <a:r>
              <a:rPr lang="en-US" dirty="0"/>
              <a:t>Click to edit Master title style</a:t>
            </a:r>
            <a:br>
              <a:rPr lang="en-US" dirty="0"/>
            </a:br>
            <a:r>
              <a:rPr lang="en-US" dirty="0"/>
              <a:t>Click to edit Master title style</a:t>
            </a:r>
          </a:p>
        </p:txBody>
      </p:sp>
      <p:sp>
        <p:nvSpPr>
          <p:cNvPr id="3" name="Subtitle 2"/>
          <p:cNvSpPr>
            <a:spLocks noGrp="1"/>
          </p:cNvSpPr>
          <p:nvPr>
            <p:ph type="subTitle" idx="1" hasCustomPrompt="1"/>
          </p:nvPr>
        </p:nvSpPr>
        <p:spPr>
          <a:xfrm>
            <a:off x="1371600" y="3767129"/>
            <a:ext cx="6400800" cy="1752600"/>
          </a:xfrm>
        </p:spPr>
        <p:txBody>
          <a:bodyPr/>
          <a:lstStyle>
            <a:lvl1pPr marL="0" indent="0" algn="ctr">
              <a:lnSpc>
                <a:spcPct val="100000"/>
              </a:lnSpc>
              <a:spcAft>
                <a:spcPts val="0"/>
              </a:spcAft>
              <a:buNone/>
              <a:defRPr b="0" i="0">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Author’s Name</a:t>
            </a:r>
            <a:br>
              <a:rPr lang="en-US" dirty="0"/>
            </a:br>
            <a:r>
              <a:rPr lang="en-US" dirty="0"/>
              <a:t>Author’s Name</a:t>
            </a:r>
          </a:p>
        </p:txBody>
      </p:sp>
    </p:spTree>
    <p:extLst>
      <p:ext uri="{BB962C8B-B14F-4D97-AF65-F5344CB8AC3E}">
        <p14:creationId xmlns:p14="http://schemas.microsoft.com/office/powerpoint/2010/main" val="57838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Content w/re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idx="1"/>
          </p:nvPr>
        </p:nvSpPr>
        <p:spPr>
          <a:xfrm>
            <a:off x="457200" y="1600200"/>
            <a:ext cx="8229600" cy="40577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0"/>
          </p:nvPr>
        </p:nvSpPr>
        <p:spPr>
          <a:xfrm>
            <a:off x="5975350" y="5658617"/>
            <a:ext cx="2711450" cy="358775"/>
          </a:xfrm>
        </p:spPr>
        <p:txBody>
          <a:bodyPr anchor="b">
            <a:normAutofit/>
          </a:bodyPr>
          <a:lstStyle>
            <a:lvl1pPr marL="0" indent="0" algn="r">
              <a:lnSpc>
                <a:spcPct val="100000"/>
              </a:lnSpc>
              <a:spcAft>
                <a:spcPts val="0"/>
              </a:spcAft>
              <a:buNone/>
              <a:defRPr sz="1000"/>
            </a:lvl1pPr>
          </a:lstStyle>
          <a:p>
            <a:pPr lvl="0"/>
            <a:r>
              <a:rPr lang="en-US" dirty="0"/>
              <a:t>Click to edit Master text styles</a:t>
            </a:r>
          </a:p>
        </p:txBody>
      </p:sp>
    </p:spTree>
    <p:extLst>
      <p:ext uri="{BB962C8B-B14F-4D97-AF65-F5344CB8AC3E}">
        <p14:creationId xmlns:p14="http://schemas.microsoft.com/office/powerpoint/2010/main" val="139361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idx="1"/>
          </p:nvPr>
        </p:nvSpPr>
        <p:spPr>
          <a:xfrm>
            <a:off x="457200" y="1600200"/>
            <a:ext cx="8229600" cy="43523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2595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idx="1"/>
          </p:nvPr>
        </p:nvSpPr>
        <p:spPr>
          <a:xfrm>
            <a:off x="4760258" y="1600198"/>
            <a:ext cx="3926541" cy="4424083"/>
          </a:xfrm>
          <a:prstGeom prst="rect">
            <a:avLst/>
          </a:prstGeom>
        </p:spPr>
        <p:txBody>
          <a:bodyPr vert="horz" lIns="91440" tIns="45720" rIns="91440" bIns="45720" rtlCol="0">
            <a:normAutofit/>
          </a:bodyPr>
          <a:lstStyle>
            <a:lvl1pPr>
              <a:defRPr sz="2800"/>
            </a:lvl1pPr>
            <a:lvl2pPr>
              <a:defRPr sz="2400"/>
            </a:lvl2pPr>
            <a:lvl3pPr>
              <a:defRPr sz="20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
          <p:cNvSpPr>
            <a:spLocks noGrp="1"/>
          </p:cNvSpPr>
          <p:nvPr>
            <p:ph idx="11"/>
          </p:nvPr>
        </p:nvSpPr>
        <p:spPr>
          <a:xfrm>
            <a:off x="457200" y="1600198"/>
            <a:ext cx="3926541" cy="4424083"/>
          </a:xfrm>
          <a:prstGeom prst="rect">
            <a:avLst/>
          </a:prstGeom>
        </p:spPr>
        <p:txBody>
          <a:bodyPr vert="horz" lIns="91440" tIns="45720" rIns="91440" bIns="45720" rtlCol="0">
            <a:normAutofit/>
          </a:bodyPr>
          <a:lstStyle>
            <a:lvl1pPr>
              <a:defRPr sz="2800"/>
            </a:lvl1pPr>
            <a:lvl2pPr>
              <a:defRPr sz="2400"/>
            </a:lvl2pPr>
            <a:lvl3pPr>
              <a:defRPr sz="20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92618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614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1568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6529E8-704A-48D8-A41B-6049CA5F2604}" type="datetimeFigureOut">
              <a:rPr lang="en-US" smtClean="0"/>
              <a:t>4/29/20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36A49-029E-4492-94E3-E8E97530FFA2}" type="slidenum">
              <a:rPr lang="en-US" smtClean="0"/>
              <a:t>‹#›</a:t>
            </a:fld>
            <a:endParaRPr lang="en-US"/>
          </a:p>
        </p:txBody>
      </p:sp>
    </p:spTree>
    <p:extLst>
      <p:ext uri="{BB962C8B-B14F-4D97-AF65-F5344CB8AC3E}">
        <p14:creationId xmlns:p14="http://schemas.microsoft.com/office/powerpoint/2010/main" val="2034524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9"/>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387517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66364502"/>
      </p:ext>
    </p:extLst>
  </p:cSld>
  <p:clrMap bg1="lt1" tx1="dk1" bg2="lt2" tx2="dk2" accent1="accent1" accent2="accent2" accent3="accent3" accent4="accent4" accent5="accent5" accent6="accent6" hlink="hlink" folHlink="folHlink"/>
  <p:sldLayoutIdLst>
    <p:sldLayoutId id="2147483649" r:id="rId1"/>
    <p:sldLayoutId id="2147483653" r:id="rId2"/>
    <p:sldLayoutId id="2147483656" r:id="rId3"/>
    <p:sldLayoutId id="2147483657" r:id="rId4"/>
    <p:sldLayoutId id="2147483659" r:id="rId5"/>
    <p:sldLayoutId id="2147483658" r:id="rId6"/>
    <p:sldLayoutId id="2147483660" r:id="rId7"/>
  </p:sldLayoutIdLst>
  <p:txStyles>
    <p:titleStyle>
      <a:lvl1pPr algn="ctr" defTabSz="457200" rtl="0" eaLnBrk="1" latinLnBrk="0" hangingPunct="1">
        <a:spcBef>
          <a:spcPct val="0"/>
        </a:spcBef>
        <a:buNone/>
        <a:defRPr sz="3600" b="1" i="0" kern="1200">
          <a:solidFill>
            <a:schemeClr val="accent3">
              <a:lumMod val="50000"/>
            </a:schemeClr>
          </a:solidFill>
          <a:latin typeface="Arial"/>
          <a:ea typeface="+mj-ea"/>
          <a:cs typeface="Arial"/>
        </a:defRPr>
      </a:lvl1pPr>
    </p:titleStyle>
    <p:bodyStyle>
      <a:lvl1pPr marL="457200" indent="-457200" algn="l" defTabSz="457200" rtl="0" eaLnBrk="1" latinLnBrk="0" hangingPunct="1">
        <a:lnSpc>
          <a:spcPct val="80000"/>
        </a:lnSpc>
        <a:spcBef>
          <a:spcPts val="0"/>
        </a:spcBef>
        <a:spcAft>
          <a:spcPts val="1200"/>
        </a:spcAft>
        <a:buClr>
          <a:schemeClr val="accent3">
            <a:lumMod val="50000"/>
          </a:schemeClr>
        </a:buClr>
        <a:buFont typeface="Arial"/>
        <a:buChar char="•"/>
        <a:defRPr sz="3200" b="0" i="0" kern="1200">
          <a:solidFill>
            <a:schemeClr val="tx1"/>
          </a:solidFill>
          <a:latin typeface="Arial"/>
          <a:ea typeface="+mn-ea"/>
          <a:cs typeface="Arial"/>
        </a:defRPr>
      </a:lvl1pPr>
      <a:lvl2pPr marL="914400" indent="-457200" algn="l" defTabSz="457200" rtl="0" eaLnBrk="1" latinLnBrk="0" hangingPunct="1">
        <a:lnSpc>
          <a:spcPct val="80000"/>
        </a:lnSpc>
        <a:spcBef>
          <a:spcPts val="0"/>
        </a:spcBef>
        <a:spcAft>
          <a:spcPts val="1200"/>
        </a:spcAft>
        <a:buClr>
          <a:schemeClr val="accent3">
            <a:lumMod val="50000"/>
          </a:schemeClr>
        </a:buClr>
        <a:buFont typeface="Arial"/>
        <a:buChar char="•"/>
        <a:defRPr sz="2800" b="0" i="0" kern="1200">
          <a:solidFill>
            <a:schemeClr val="tx1"/>
          </a:solidFill>
          <a:latin typeface="Arial"/>
          <a:ea typeface="+mn-ea"/>
          <a:cs typeface="Arial"/>
        </a:defRPr>
      </a:lvl2pPr>
      <a:lvl3pPr marL="1257300" indent="-342900" algn="l" defTabSz="457200" rtl="0" eaLnBrk="1" latinLnBrk="0" hangingPunct="1">
        <a:lnSpc>
          <a:spcPct val="80000"/>
        </a:lnSpc>
        <a:spcBef>
          <a:spcPts val="0"/>
        </a:spcBef>
        <a:spcAft>
          <a:spcPts val="1200"/>
        </a:spcAft>
        <a:buClr>
          <a:schemeClr val="accent3">
            <a:lumMod val="50000"/>
          </a:schemeClr>
        </a:buClr>
        <a:buFont typeface="Arial"/>
        <a:buChar char="•"/>
        <a:defRPr sz="2400" b="0" i="0" kern="1200">
          <a:solidFill>
            <a:schemeClr val="tx1"/>
          </a:solidFill>
          <a:latin typeface="Arial"/>
          <a:ea typeface="+mn-ea"/>
          <a:cs typeface="Arial"/>
        </a:defRPr>
      </a:lvl3pPr>
      <a:lvl4pPr marL="1714500" indent="-342900" algn="l" defTabSz="457200" rtl="0" eaLnBrk="1" latinLnBrk="0" hangingPunct="1">
        <a:lnSpc>
          <a:spcPct val="80000"/>
        </a:lnSpc>
        <a:spcBef>
          <a:spcPts val="0"/>
        </a:spcBef>
        <a:spcAft>
          <a:spcPts val="1200"/>
        </a:spcAft>
        <a:buClr>
          <a:schemeClr val="accent3">
            <a:lumMod val="50000"/>
          </a:schemeClr>
        </a:buClr>
        <a:buFont typeface="Arial"/>
        <a:buChar char="•"/>
        <a:defRPr sz="2000" b="0" i="0" kern="1200">
          <a:solidFill>
            <a:schemeClr val="tx1"/>
          </a:solidFill>
          <a:latin typeface="Arial"/>
          <a:ea typeface="+mn-ea"/>
          <a:cs typeface="Arial"/>
        </a:defRPr>
      </a:lvl4pPr>
      <a:lvl5pPr marL="2171700" indent="-342900" algn="l" defTabSz="457200" rtl="0" eaLnBrk="1" latinLnBrk="0" hangingPunct="1">
        <a:lnSpc>
          <a:spcPct val="80000"/>
        </a:lnSpc>
        <a:spcBef>
          <a:spcPts val="0"/>
        </a:spcBef>
        <a:spcAft>
          <a:spcPts val="1200"/>
        </a:spcAft>
        <a:buClr>
          <a:schemeClr val="accent3">
            <a:lumMod val="50000"/>
          </a:schemeClr>
        </a:buClr>
        <a:buFont typeface="Arial"/>
        <a:buChar char="•"/>
        <a:defRPr sz="2000" b="0" i="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06/j.ajem.2019.01.053"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Acute Refractory / Severe Alcohol Withdrawal Treatment</a:t>
            </a:r>
          </a:p>
        </p:txBody>
      </p:sp>
      <p:sp>
        <p:nvSpPr>
          <p:cNvPr id="3" name="Subtitle 2"/>
          <p:cNvSpPr>
            <a:spLocks noGrp="1"/>
          </p:cNvSpPr>
          <p:nvPr>
            <p:ph type="subTitle" idx="1"/>
          </p:nvPr>
        </p:nvSpPr>
        <p:spPr/>
        <p:txBody>
          <a:bodyPr>
            <a:normAutofit/>
          </a:bodyPr>
          <a:lstStyle/>
          <a:p>
            <a:r>
              <a:rPr lang="en-US" sz="2400" dirty="0"/>
              <a:t>Medical </a:t>
            </a:r>
            <a:r>
              <a:rPr lang="en-US" sz="2100" dirty="0"/>
              <a:t>Floor</a:t>
            </a:r>
          </a:p>
          <a:p>
            <a:endParaRPr lang="en-US" sz="2100" dirty="0"/>
          </a:p>
          <a:p>
            <a:r>
              <a:rPr lang="en-US" sz="2100" dirty="0"/>
              <a:t>Natascha </a:t>
            </a:r>
            <a:r>
              <a:rPr lang="en-US" sz="2100" dirty="0" err="1"/>
              <a:t>Lautenschläger</a:t>
            </a:r>
            <a:r>
              <a:rPr lang="en-US" sz="2100" dirty="0"/>
              <a:t>, MD, MSPH</a:t>
            </a:r>
          </a:p>
          <a:p>
            <a:endParaRPr lang="en-US" sz="2100" dirty="0"/>
          </a:p>
          <a:p>
            <a:endParaRPr lang="en-US" dirty="0"/>
          </a:p>
        </p:txBody>
      </p:sp>
    </p:spTree>
    <p:extLst>
      <p:ext uri="{BB962C8B-B14F-4D97-AF65-F5344CB8AC3E}">
        <p14:creationId xmlns:p14="http://schemas.microsoft.com/office/powerpoint/2010/main" val="1890783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210F664-4256-1842-A5B9-DDFCDCEF85D4}"/>
              </a:ext>
            </a:extLst>
          </p:cNvPr>
          <p:cNvSpPr>
            <a:spLocks noGrp="1"/>
          </p:cNvSpPr>
          <p:nvPr>
            <p:ph idx="1"/>
          </p:nvPr>
        </p:nvSpPr>
        <p:spPr>
          <a:xfrm>
            <a:off x="471254" y="609600"/>
            <a:ext cx="7886700" cy="5040199"/>
          </a:xfrm>
        </p:spPr>
        <p:txBody>
          <a:bodyPr>
            <a:normAutofit fontScale="92500" lnSpcReduction="10000"/>
          </a:bodyPr>
          <a:lstStyle/>
          <a:p>
            <a:pPr marL="0" indent="0" algn="ctr">
              <a:buNone/>
            </a:pPr>
            <a:r>
              <a:rPr lang="en-US" sz="1200" u="sng" dirty="0">
                <a:latin typeface="Arial" panose="020B0604020202020204" pitchFamily="34" charset="0"/>
                <a:cs typeface="Arial" panose="020B0604020202020204" pitchFamily="34" charset="0"/>
              </a:rPr>
              <a:t>REFERENCES</a:t>
            </a:r>
          </a:p>
          <a:p>
            <a:pPr marL="0" indent="0">
              <a:buNone/>
            </a:pPr>
            <a:r>
              <a:rPr lang="en-US" sz="1400" dirty="0">
                <a:latin typeface="Arial" panose="020B0604020202020204" pitchFamily="34" charset="0"/>
                <a:cs typeface="Arial" panose="020B0604020202020204" pitchFamily="34" charset="0"/>
              </a:rPr>
              <a:t>ASAM </a:t>
            </a:r>
            <a:r>
              <a:rPr lang="en-US" sz="1400" dirty="0" err="1">
                <a:latin typeface="Arial" panose="020B0604020202020204" pitchFamily="34" charset="0"/>
                <a:cs typeface="Arial" panose="020B0604020202020204" pitchFamily="34" charset="0"/>
              </a:rPr>
              <a:t>Clinicial</a:t>
            </a:r>
            <a:r>
              <a:rPr lang="en-US" sz="1400" dirty="0">
                <a:latin typeface="Arial" panose="020B0604020202020204" pitchFamily="34" charset="0"/>
                <a:cs typeface="Arial" panose="020B0604020202020204" pitchFamily="34" charset="0"/>
              </a:rPr>
              <a:t> Practice Guideline on Alcohol Withdrawal Management. Pre-released draft March 2020. Approved January 23, 2020. Final version to be released June 2020. https://www.asam.org/docs/default-source/quality-science/awg-3-20-20.pdf?sfvrsn=d87852c2_2</a:t>
            </a:r>
          </a:p>
          <a:p>
            <a:pPr marL="0" indent="0">
              <a:buNone/>
            </a:pPr>
            <a:r>
              <a:rPr lang="en-US" sz="1400" dirty="0" err="1">
                <a:latin typeface="Arial" panose="020B0604020202020204" pitchFamily="34" charset="0"/>
                <a:cs typeface="Arial" panose="020B0604020202020204" pitchFamily="34" charset="0"/>
              </a:rPr>
              <a:t>Airagnes</a:t>
            </a:r>
            <a:r>
              <a:rPr lang="en-US" sz="1400" dirty="0">
                <a:latin typeface="Arial" panose="020B0604020202020204" pitchFamily="34" charset="0"/>
                <a:cs typeface="Arial" panose="020B0604020202020204" pitchFamily="34" charset="0"/>
              </a:rPr>
              <a:t> G, </a:t>
            </a:r>
            <a:r>
              <a:rPr lang="en-US" sz="1400" dirty="0" err="1">
                <a:latin typeface="Arial" panose="020B0604020202020204" pitchFamily="34" charset="0"/>
                <a:cs typeface="Arial" panose="020B0604020202020204" pitchFamily="34" charset="0"/>
              </a:rPr>
              <a:t>Ducoutumany</a:t>
            </a:r>
            <a:r>
              <a:rPr lang="en-US" sz="1400" dirty="0">
                <a:latin typeface="Arial" panose="020B0604020202020204" pitchFamily="34" charset="0"/>
                <a:cs typeface="Arial" panose="020B0604020202020204" pitchFamily="34" charset="0"/>
              </a:rPr>
              <a:t> G, </a:t>
            </a:r>
            <a:r>
              <a:rPr lang="en-US" sz="1400" dirty="0" err="1">
                <a:latin typeface="Arial" panose="020B0604020202020204" pitchFamily="34" charset="0"/>
                <a:cs typeface="Arial" panose="020B0604020202020204" pitchFamily="34" charset="0"/>
              </a:rPr>
              <a:t>Laffy-Beaufils</a:t>
            </a:r>
            <a:r>
              <a:rPr lang="en-US" sz="1400" dirty="0">
                <a:latin typeface="Arial" panose="020B0604020202020204" pitchFamily="34" charset="0"/>
                <a:cs typeface="Arial" panose="020B0604020202020204" pitchFamily="34" charset="0"/>
              </a:rPr>
              <a:t> B, and Le </a:t>
            </a:r>
            <a:r>
              <a:rPr lang="en-US" sz="1400" dirty="0" err="1">
                <a:latin typeface="Arial" panose="020B0604020202020204" pitchFamily="34" charset="0"/>
                <a:cs typeface="Arial" panose="020B0604020202020204" pitchFamily="34" charset="0"/>
              </a:rPr>
              <a:t>Faou</a:t>
            </a:r>
            <a:r>
              <a:rPr lang="en-US" sz="1400" dirty="0">
                <a:latin typeface="Arial" panose="020B0604020202020204" pitchFamily="34" charset="0"/>
                <a:cs typeface="Arial" panose="020B0604020202020204" pitchFamily="34" charset="0"/>
              </a:rPr>
              <a:t> AL, </a:t>
            </a:r>
            <a:r>
              <a:rPr lang="en-US" sz="1400" dirty="0" err="1">
                <a:latin typeface="Arial" panose="020B0604020202020204" pitchFamily="34" charset="0"/>
                <a:cs typeface="Arial" panose="020B0604020202020204" pitchFamily="34" charset="0"/>
              </a:rPr>
              <a:t>Limonsin</a:t>
            </a:r>
            <a:r>
              <a:rPr lang="en-US" sz="1400" dirty="0">
                <a:latin typeface="Arial" panose="020B0604020202020204" pitchFamily="34" charset="0"/>
                <a:cs typeface="Arial" panose="020B0604020202020204" pitchFamily="34" charset="0"/>
              </a:rPr>
              <a:t> F. Alcohol withdrawal syndrome management: Is there anything new? La </a:t>
            </a:r>
            <a:r>
              <a:rPr lang="en-US" sz="1400" dirty="0" err="1">
                <a:latin typeface="Arial" panose="020B0604020202020204" pitchFamily="34" charset="0"/>
                <a:cs typeface="Arial" panose="020B0604020202020204" pitchFamily="34" charset="0"/>
              </a:rPr>
              <a:t>prise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en</a:t>
            </a:r>
            <a:r>
              <a:rPr lang="en-US" sz="1400" dirty="0">
                <a:latin typeface="Arial" panose="020B0604020202020204" pitchFamily="34" charset="0"/>
                <a:cs typeface="Arial" panose="020B0604020202020204" pitchFamily="34" charset="0"/>
              </a:rPr>
              <a:t> charge du syndrome de </a:t>
            </a:r>
            <a:r>
              <a:rPr lang="en-US" sz="1400" dirty="0" err="1">
                <a:latin typeface="Arial" panose="020B0604020202020204" pitchFamily="34" charset="0"/>
                <a:cs typeface="Arial" panose="020B0604020202020204" pitchFamily="34" charset="0"/>
              </a:rPr>
              <a:t>sevrage</a:t>
            </a:r>
            <a:r>
              <a:rPr lang="en-US" sz="1400" dirty="0">
                <a:latin typeface="Arial" panose="020B0604020202020204" pitchFamily="34" charset="0"/>
                <a:cs typeface="Arial" panose="020B0604020202020204" pitchFamily="34" charset="0"/>
              </a:rPr>
              <a:t> de </a:t>
            </a:r>
            <a:r>
              <a:rPr lang="en-US" sz="1400" dirty="0" err="1">
                <a:latin typeface="Arial" panose="020B0604020202020204" pitchFamily="34" charset="0"/>
                <a:cs typeface="Arial" panose="020B0604020202020204" pitchFamily="34" charset="0"/>
              </a:rPr>
              <a:t>l’alcool</a:t>
            </a:r>
            <a:r>
              <a:rPr lang="en-US" sz="1400" dirty="0">
                <a:latin typeface="Arial" panose="020B0604020202020204" pitchFamily="34" charset="0"/>
                <a:cs typeface="Arial" panose="020B0604020202020204" pitchFamily="34" charset="0"/>
              </a:rPr>
              <a:t> : </a:t>
            </a:r>
            <a:r>
              <a:rPr lang="en-US" sz="1400" dirty="0" err="1">
                <a:latin typeface="Arial" panose="020B0604020202020204" pitchFamily="34" charset="0"/>
                <a:cs typeface="Arial" panose="020B0604020202020204" pitchFamily="34" charset="0"/>
              </a:rPr>
              <a:t>quelles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nouveautés</a:t>
            </a:r>
            <a:r>
              <a:rPr lang="en-US" sz="1400" dirty="0">
                <a:latin typeface="Arial" panose="020B0604020202020204" pitchFamily="34" charset="0"/>
                <a:cs typeface="Arial" panose="020B0604020202020204" pitchFamily="34" charset="0"/>
              </a:rPr>
              <a:t> ? La Revue de Medicine Interne. 2019;40(6):373-379.</a:t>
            </a:r>
          </a:p>
          <a:p>
            <a:pPr marL="0" indent="0">
              <a:buNone/>
            </a:pPr>
            <a:r>
              <a:rPr lang="en-GB" sz="1400" dirty="0">
                <a:latin typeface="Arial" panose="020B0604020202020204" pitchFamily="34" charset="0"/>
                <a:cs typeface="Arial" panose="020B0604020202020204" pitchFamily="34" charset="0"/>
              </a:rPr>
              <a:t>Caputo, F., </a:t>
            </a:r>
            <a:r>
              <a:rPr lang="en-GB" sz="1400" dirty="0" err="1">
                <a:latin typeface="Arial" panose="020B0604020202020204" pitchFamily="34" charset="0"/>
                <a:cs typeface="Arial" panose="020B0604020202020204" pitchFamily="34" charset="0"/>
              </a:rPr>
              <a:t>Agabio</a:t>
            </a:r>
            <a:r>
              <a:rPr lang="en-GB" sz="1400" dirty="0">
                <a:latin typeface="Arial" panose="020B0604020202020204" pitchFamily="34" charset="0"/>
                <a:cs typeface="Arial" panose="020B0604020202020204" pitchFamily="34" charset="0"/>
              </a:rPr>
              <a:t>, R., </a:t>
            </a:r>
            <a:r>
              <a:rPr lang="en-GB" sz="1400" dirty="0" err="1">
                <a:latin typeface="Arial" panose="020B0604020202020204" pitchFamily="34" charset="0"/>
                <a:cs typeface="Arial" panose="020B0604020202020204" pitchFamily="34" charset="0"/>
              </a:rPr>
              <a:t>Vignoli</a:t>
            </a:r>
            <a:r>
              <a:rPr lang="en-GB" sz="1400" dirty="0">
                <a:latin typeface="Arial" panose="020B0604020202020204" pitchFamily="34" charset="0"/>
                <a:cs typeface="Arial" panose="020B0604020202020204" pitchFamily="34" charset="0"/>
              </a:rPr>
              <a:t>, T. et al. </a:t>
            </a:r>
            <a:r>
              <a:rPr lang="en-US" sz="1400" dirty="0">
                <a:latin typeface="Arial" panose="020B0604020202020204" pitchFamily="34" charset="0"/>
                <a:cs typeface="Arial" panose="020B0604020202020204" pitchFamily="34" charset="0"/>
              </a:rPr>
              <a:t>Diagnosis and treatment of acute alcohol intoxication and alcohol withdrawal syndrome: position paper of the Italian Society on Alcohol. </a:t>
            </a:r>
            <a:r>
              <a:rPr lang="en-US" sz="1400" i="1" dirty="0">
                <a:latin typeface="Arial" panose="020B0604020202020204" pitchFamily="34" charset="0"/>
                <a:cs typeface="Arial" panose="020B0604020202020204" pitchFamily="34" charset="0"/>
              </a:rPr>
              <a:t>Internal and Emergency Medicine</a:t>
            </a:r>
            <a:r>
              <a:rPr lang="en-US" sz="1400" dirty="0">
                <a:latin typeface="Arial" panose="020B0604020202020204" pitchFamily="34" charset="0"/>
                <a:cs typeface="Arial" panose="020B0604020202020204" pitchFamily="34" charset="0"/>
              </a:rPr>
              <a:t>.</a:t>
            </a:r>
            <a:r>
              <a:rPr lang="en-GB" sz="1400" dirty="0">
                <a:latin typeface="Arial" panose="020B0604020202020204" pitchFamily="34" charset="0"/>
                <a:cs typeface="Arial" panose="020B0604020202020204" pitchFamily="34" charset="0"/>
              </a:rPr>
              <a:t> 2019;14:143-160.</a:t>
            </a:r>
            <a:endParaRPr lang="en-US" sz="1400" dirty="0">
              <a:latin typeface="Arial" panose="020B0604020202020204" pitchFamily="34" charset="0"/>
              <a:cs typeface="Arial" panose="020B0604020202020204" pitchFamily="34" charset="0"/>
            </a:endParaRPr>
          </a:p>
          <a:p>
            <a:pPr marL="0" indent="0">
              <a:buNone/>
            </a:pPr>
            <a:r>
              <a:rPr lang="en-US" sz="1400" dirty="0" err="1">
                <a:latin typeface="Arial" panose="020B0604020202020204" pitchFamily="34" charset="0"/>
                <a:cs typeface="Arial" panose="020B0604020202020204" pitchFamily="34" charset="0"/>
              </a:rPr>
              <a:t>Crispo</a:t>
            </a:r>
            <a:r>
              <a:rPr lang="en-US" sz="1400" dirty="0">
                <a:latin typeface="Arial" panose="020B0604020202020204" pitchFamily="34" charset="0"/>
                <a:cs typeface="Arial" panose="020B0604020202020204" pitchFamily="34" charset="0"/>
              </a:rPr>
              <a:t> AL, Daley MJ, Pepin JL, Harford PH, Brown CV. Comparison of clinical outcomes in non-intubated patients with severe alcohol withdrawal syndrome treated with continuous- infusion sedatives: dexmedetomidine versus benzodiazepines. </a:t>
            </a:r>
            <a:r>
              <a:rPr lang="en-US" sz="1400" i="1" dirty="0">
                <a:latin typeface="Arial" panose="020B0604020202020204" pitchFamily="34" charset="0"/>
                <a:cs typeface="Arial" panose="020B0604020202020204" pitchFamily="34" charset="0"/>
              </a:rPr>
              <a:t>Pharmacotherapy</a:t>
            </a:r>
            <a:r>
              <a:rPr lang="en-US" sz="1400" dirty="0">
                <a:latin typeface="Arial" panose="020B0604020202020204" pitchFamily="34" charset="0"/>
                <a:cs typeface="Arial" panose="020B0604020202020204" pitchFamily="34" charset="0"/>
              </a:rPr>
              <a:t>. 2014;34:910-917. </a:t>
            </a:r>
          </a:p>
          <a:p>
            <a:pPr marL="0" indent="0" fontAlgn="base">
              <a:buNone/>
            </a:pPr>
            <a:r>
              <a:rPr lang="en-US" sz="1400" dirty="0">
                <a:latin typeface="Arial" panose="020B0604020202020204" pitchFamily="34" charset="0"/>
                <a:cs typeface="Arial" panose="020B0604020202020204" pitchFamily="34" charset="0"/>
              </a:rPr>
              <a:t>Ferreira JA, </a:t>
            </a:r>
            <a:r>
              <a:rPr lang="en-US" sz="1400" dirty="0" err="1">
                <a:latin typeface="Arial" panose="020B0604020202020204" pitchFamily="34" charset="0"/>
                <a:cs typeface="Arial" panose="020B0604020202020204" pitchFamily="34" charset="0"/>
              </a:rPr>
              <a:t>Wieruszewski</a:t>
            </a:r>
            <a:r>
              <a:rPr lang="en-US" sz="1400" dirty="0">
                <a:latin typeface="Arial" panose="020B0604020202020204" pitchFamily="34" charset="0"/>
                <a:cs typeface="Arial" panose="020B0604020202020204" pitchFamily="34" charset="0"/>
              </a:rPr>
              <a:t> PM, Cunningham DW. Approach to the Complicated Alcohol Withdrawal Patient.</a:t>
            </a:r>
            <a:r>
              <a:rPr lang="en-US" sz="1400" i="1" dirty="0">
                <a:latin typeface="Arial" panose="020B0604020202020204" pitchFamily="34" charset="0"/>
                <a:cs typeface="Arial" panose="020B0604020202020204" pitchFamily="34" charset="0"/>
              </a:rPr>
              <a:t> Journal of Intensive Care Medicine</a:t>
            </a:r>
            <a:r>
              <a:rPr lang="en-US" sz="1400" dirty="0">
                <a:latin typeface="Arial" panose="020B0604020202020204" pitchFamily="34" charset="0"/>
                <a:cs typeface="Arial" panose="020B0604020202020204" pitchFamily="34" charset="0"/>
              </a:rPr>
              <a:t>. 2015;32(1):3–14. </a:t>
            </a:r>
          </a:p>
          <a:p>
            <a:pPr marL="0" indent="0" fontAlgn="base">
              <a:buNone/>
            </a:pPr>
            <a:r>
              <a:rPr lang="en-US" sz="1400" dirty="0">
                <a:latin typeface="Arial" panose="020B0604020202020204" pitchFamily="34" charset="0"/>
                <a:cs typeface="Arial" panose="020B0604020202020204" pitchFamily="34" charset="0"/>
              </a:rPr>
              <a:t>Gold JA, </a:t>
            </a:r>
            <a:r>
              <a:rPr lang="en-US" sz="1400" dirty="0" err="1">
                <a:latin typeface="Arial" panose="020B0604020202020204" pitchFamily="34" charset="0"/>
                <a:cs typeface="Arial" panose="020B0604020202020204" pitchFamily="34" charset="0"/>
              </a:rPr>
              <a:t>Rimal</a:t>
            </a:r>
            <a:r>
              <a:rPr lang="en-US" sz="1400" dirty="0">
                <a:latin typeface="Arial" panose="020B0604020202020204" pitchFamily="34" charset="0"/>
                <a:cs typeface="Arial" panose="020B0604020202020204" pitchFamily="34" charset="0"/>
              </a:rPr>
              <a:t> B, Nolan A, Nelson LS. A strategy of escalating doses of benzodiazepines and phenobarbital administration reduces the need for mechanical ventilation in delirium tremens. </a:t>
            </a:r>
            <a:r>
              <a:rPr lang="en-US" sz="1400" i="1" dirty="0" err="1">
                <a:latin typeface="Arial" panose="020B0604020202020204" pitchFamily="34" charset="0"/>
                <a:cs typeface="Arial" panose="020B0604020202020204" pitchFamily="34" charset="0"/>
              </a:rPr>
              <a:t>Crit</a:t>
            </a:r>
            <a:r>
              <a:rPr lang="en-US" sz="1400" i="1" dirty="0">
                <a:latin typeface="Arial" panose="020B0604020202020204" pitchFamily="34" charset="0"/>
                <a:cs typeface="Arial" panose="020B0604020202020204" pitchFamily="34" charset="0"/>
              </a:rPr>
              <a:t> Care Med</a:t>
            </a:r>
            <a:r>
              <a:rPr lang="en-US" sz="1400" dirty="0">
                <a:latin typeface="Arial" panose="020B0604020202020204" pitchFamily="34" charset="0"/>
                <a:cs typeface="Arial" panose="020B0604020202020204" pitchFamily="34" charset="0"/>
              </a:rPr>
              <a:t>. 2007;35:724-730.</a:t>
            </a:r>
          </a:p>
          <a:p>
            <a:pPr marL="0" indent="0" fontAlgn="base">
              <a:buNone/>
            </a:pPr>
            <a:r>
              <a:rPr lang="en-US" sz="1400" dirty="0">
                <a:latin typeface="Arial" panose="020B0604020202020204" pitchFamily="34" charset="0"/>
                <a:cs typeface="Arial" panose="020B0604020202020204" pitchFamily="34" charset="0"/>
              </a:rPr>
              <a:t>Ibarra F, Single dose phenobarbital in addition to symptom-triggered lorazepam in alcohol withdrawal. Amer J of </a:t>
            </a:r>
            <a:r>
              <a:rPr lang="en-US" sz="1400" dirty="0" err="1">
                <a:latin typeface="Arial" panose="020B0604020202020204" pitchFamily="34" charset="0"/>
                <a:cs typeface="Arial" panose="020B0604020202020204" pitchFamily="34" charset="0"/>
              </a:rPr>
              <a:t>Emerg</a:t>
            </a:r>
            <a:r>
              <a:rPr lang="en-US" sz="1400" dirty="0">
                <a:latin typeface="Arial" panose="020B0604020202020204" pitchFamily="34" charset="0"/>
                <a:cs typeface="Arial" panose="020B0604020202020204" pitchFamily="34" charset="0"/>
              </a:rPr>
              <a:t> Med. 2019 </a:t>
            </a:r>
            <a:r>
              <a:rPr lang="en-US" sz="1400" dirty="0">
                <a:latin typeface="Arial" panose="020B0604020202020204" pitchFamily="34" charset="0"/>
                <a:cs typeface="Arial" panose="020B0604020202020204" pitchFamily="34" charset="0"/>
                <a:hlinkClick r:id="rId3"/>
              </a:rPr>
              <a:t>https://doi.org/10.106/j.ajem.2019.01.053</a:t>
            </a: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Linn DD, </a:t>
            </a:r>
            <a:r>
              <a:rPr lang="en-US" sz="1400" dirty="0" err="1">
                <a:latin typeface="Arial" panose="020B0604020202020204" pitchFamily="34" charset="0"/>
                <a:cs typeface="Arial" panose="020B0604020202020204" pitchFamily="34" charset="0"/>
              </a:rPr>
              <a:t>Loeser</a:t>
            </a:r>
            <a:r>
              <a:rPr lang="en-US" sz="1400" dirty="0">
                <a:latin typeface="Arial" panose="020B0604020202020204" pitchFamily="34" charset="0"/>
                <a:cs typeface="Arial" panose="020B0604020202020204" pitchFamily="34" charset="0"/>
              </a:rPr>
              <a:t> KC. Dexmedetomidine for Alcohol Withdrawal Syndrome. </a:t>
            </a:r>
            <a:r>
              <a:rPr lang="en-US" sz="1400" i="1" dirty="0">
                <a:latin typeface="Arial" panose="020B0604020202020204" pitchFamily="34" charset="0"/>
                <a:cs typeface="Arial" panose="020B0604020202020204" pitchFamily="34" charset="0"/>
              </a:rPr>
              <a:t>Annals of Pharmacology</a:t>
            </a:r>
            <a:r>
              <a:rPr lang="en-US" sz="1400" dirty="0">
                <a:latin typeface="Arial" panose="020B0604020202020204" pitchFamily="34" charset="0"/>
                <a:cs typeface="Arial" panose="020B0604020202020204" pitchFamily="34" charset="0"/>
              </a:rPr>
              <a:t>. 2015;49(2):1336-1342</a:t>
            </a:r>
          </a:p>
          <a:p>
            <a:pPr marL="0" indent="0" fontAlgn="base">
              <a:buNone/>
            </a:pPr>
            <a:r>
              <a:rPr lang="en-US" sz="1400" dirty="0">
                <a:latin typeface="Arial" panose="020B0604020202020204" pitchFamily="34" charset="0"/>
                <a:cs typeface="Arial" panose="020B0604020202020204" pitchFamily="34" charset="0"/>
              </a:rPr>
              <a:t>Mo Y, Thomas MC, </a:t>
            </a:r>
            <a:r>
              <a:rPr lang="en-US" sz="1400" dirty="0" err="1">
                <a:latin typeface="Arial" panose="020B0604020202020204" pitchFamily="34" charset="0"/>
                <a:cs typeface="Arial" panose="020B0604020202020204" pitchFamily="34" charset="0"/>
              </a:rPr>
              <a:t>Karras</a:t>
            </a:r>
            <a:r>
              <a:rPr lang="en-US" sz="1400" dirty="0">
                <a:latin typeface="Arial" panose="020B0604020202020204" pitchFamily="34" charset="0"/>
                <a:cs typeface="Arial" panose="020B0604020202020204" pitchFamily="34" charset="0"/>
              </a:rPr>
              <a:t> GE. Barbiturates for the treatment of alcohol withdrawal syndrome: A systematic review of clinical trials. </a:t>
            </a:r>
            <a:r>
              <a:rPr lang="en-US" sz="1400" i="1" dirty="0">
                <a:latin typeface="Arial" panose="020B0604020202020204" pitchFamily="34" charset="0"/>
                <a:cs typeface="Arial" panose="020B0604020202020204" pitchFamily="34" charset="0"/>
              </a:rPr>
              <a:t>J </a:t>
            </a:r>
            <a:r>
              <a:rPr lang="en-US" sz="1400" i="1" dirty="0" err="1">
                <a:latin typeface="Arial" panose="020B0604020202020204" pitchFamily="34" charset="0"/>
                <a:cs typeface="Arial" panose="020B0604020202020204" pitchFamily="34" charset="0"/>
              </a:rPr>
              <a:t>Crit</a:t>
            </a:r>
            <a:r>
              <a:rPr lang="en-US" sz="1400" i="1" dirty="0">
                <a:latin typeface="Arial" panose="020B0604020202020204" pitchFamily="34" charset="0"/>
                <a:cs typeface="Arial" panose="020B0604020202020204" pitchFamily="34" charset="0"/>
              </a:rPr>
              <a:t> Care</a:t>
            </a:r>
            <a:r>
              <a:rPr lang="en-US" sz="1400" dirty="0">
                <a:latin typeface="Arial" panose="020B0604020202020204" pitchFamily="34" charset="0"/>
                <a:cs typeface="Arial" panose="020B0604020202020204" pitchFamily="34" charset="0"/>
              </a:rPr>
              <a:t>. 2016;32:101-107. </a:t>
            </a:r>
          </a:p>
          <a:p>
            <a:pPr marL="0" indent="0" fontAlgn="base">
              <a:buNone/>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330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4334" y="280835"/>
            <a:ext cx="7886700" cy="994172"/>
          </a:xfrm>
        </p:spPr>
        <p:txBody>
          <a:bodyPr/>
          <a:lstStyle/>
          <a:p>
            <a:pPr algn="ctr"/>
            <a:r>
              <a:rPr lang="en-US" dirty="0"/>
              <a:t>Phone call at 22:00</a:t>
            </a:r>
          </a:p>
        </p:txBody>
      </p:sp>
      <p:sp>
        <p:nvSpPr>
          <p:cNvPr id="5" name="Content Placeholder 4"/>
          <p:cNvSpPr>
            <a:spLocks noGrp="1"/>
          </p:cNvSpPr>
          <p:nvPr>
            <p:ph idx="1"/>
          </p:nvPr>
        </p:nvSpPr>
        <p:spPr>
          <a:xfrm>
            <a:off x="305916" y="1249560"/>
            <a:ext cx="8216292" cy="4358879"/>
          </a:xfrm>
        </p:spPr>
        <p:txBody>
          <a:bodyPr>
            <a:normAutofit lnSpcReduction="10000"/>
          </a:bodyPr>
          <a:lstStyle/>
          <a:p>
            <a:pPr marL="0" indent="0">
              <a:buNone/>
            </a:pPr>
            <a:r>
              <a:rPr lang="en-US" sz="2800" dirty="0"/>
              <a:t>“Your patient in room 257 is driving us crazy. He won’t stop calling the nurses, his blood pressure is high and he is anxious and confused. The Ativan is not helping. I think you need to transfer him to the ICU and start a drip.”</a:t>
            </a:r>
          </a:p>
          <a:p>
            <a:pPr marL="0" indent="0">
              <a:buNone/>
            </a:pPr>
            <a:endParaRPr lang="en-US" sz="2400" dirty="0"/>
          </a:p>
          <a:p>
            <a:pPr marL="0" indent="0">
              <a:buNone/>
            </a:pPr>
            <a:r>
              <a:rPr lang="en-US" sz="2400" dirty="0"/>
              <a:t>57 yr. M</a:t>
            </a:r>
          </a:p>
          <a:p>
            <a:pPr marL="0" indent="0">
              <a:buNone/>
            </a:pPr>
            <a:r>
              <a:rPr lang="en-US" sz="2400" dirty="0"/>
              <a:t>Hospital day 2, community acquired pneumonia, alcohol withdrawal on Levaquin PO and prn Ativan, well known to the service for alcohol withdrawal.</a:t>
            </a:r>
          </a:p>
          <a:p>
            <a:pPr marL="0" indent="0">
              <a:buNone/>
            </a:pPr>
            <a:endParaRPr lang="en-US" sz="2400" dirty="0"/>
          </a:p>
          <a:p>
            <a:r>
              <a:rPr lang="en-US" sz="2400" dirty="0"/>
              <a:t>What do you want to know?</a:t>
            </a:r>
          </a:p>
        </p:txBody>
      </p:sp>
    </p:spTree>
    <p:extLst>
      <p:ext uri="{BB962C8B-B14F-4D97-AF65-F5344CB8AC3E}">
        <p14:creationId xmlns:p14="http://schemas.microsoft.com/office/powerpoint/2010/main" val="342458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0832" y="670560"/>
            <a:ext cx="8107680" cy="5364480"/>
          </a:xfrm>
        </p:spPr>
        <p:txBody>
          <a:bodyPr>
            <a:normAutofit fontScale="85000" lnSpcReduction="10000"/>
          </a:bodyPr>
          <a:lstStyle/>
          <a:p>
            <a:pPr marL="0" indent="0">
              <a:buNone/>
            </a:pPr>
            <a:r>
              <a:rPr lang="en-US" sz="3100" dirty="0"/>
              <a:t>VS - afebrile</a:t>
            </a:r>
          </a:p>
          <a:p>
            <a:pPr lvl="1"/>
            <a:r>
              <a:rPr lang="en-US" sz="3000" dirty="0"/>
              <a:t>162/92 </a:t>
            </a:r>
          </a:p>
          <a:p>
            <a:pPr lvl="1"/>
            <a:r>
              <a:rPr lang="en-US" sz="3000" dirty="0"/>
              <a:t>HR 107 regular</a:t>
            </a:r>
          </a:p>
          <a:p>
            <a:pPr lvl="1"/>
            <a:r>
              <a:rPr lang="en-US" sz="3000" dirty="0"/>
              <a:t>99% on room air with 18 respiratory rate</a:t>
            </a:r>
          </a:p>
          <a:p>
            <a:endParaRPr lang="en-US" sz="3100" dirty="0"/>
          </a:p>
          <a:p>
            <a:pPr marL="0" indent="0">
              <a:buNone/>
            </a:pPr>
            <a:r>
              <a:rPr lang="en-US" sz="3100" dirty="0"/>
              <a:t>Last CIWA was 28; two hours ago was 26</a:t>
            </a:r>
          </a:p>
          <a:p>
            <a:pPr marL="0" indent="0">
              <a:buNone/>
            </a:pPr>
            <a:endParaRPr lang="en-US" sz="3100" dirty="0"/>
          </a:p>
          <a:p>
            <a:pPr marL="0" indent="0">
              <a:buNone/>
            </a:pPr>
            <a:r>
              <a:rPr lang="en-US" sz="3100" dirty="0"/>
              <a:t>Last treatment – benzodiazepine</a:t>
            </a:r>
          </a:p>
          <a:p>
            <a:r>
              <a:rPr lang="en-US" sz="3100" dirty="0"/>
              <a:t>6mg of Ativan IV twenty min ago</a:t>
            </a:r>
          </a:p>
          <a:p>
            <a:r>
              <a:rPr lang="en-US" sz="3100" dirty="0"/>
              <a:t>4mg sixty min ago, 4 mg seventy-five min ago.</a:t>
            </a:r>
          </a:p>
          <a:p>
            <a:pPr marL="128588" indent="-128588"/>
            <a:endParaRPr lang="en-US" sz="3100" dirty="0"/>
          </a:p>
          <a:p>
            <a:pPr marL="0" indent="0">
              <a:buNone/>
            </a:pPr>
            <a:r>
              <a:rPr lang="en-US" sz="3100" dirty="0"/>
              <a:t>Alcohol level at admission was &lt; 10mg/</a:t>
            </a:r>
            <a:r>
              <a:rPr lang="en-US" sz="3100" dirty="0" err="1"/>
              <a:t>dL</a:t>
            </a:r>
            <a:r>
              <a:rPr lang="en-US" sz="3100" dirty="0"/>
              <a:t> (negative). </a:t>
            </a:r>
          </a:p>
          <a:p>
            <a:endParaRPr lang="en-US" dirty="0"/>
          </a:p>
        </p:txBody>
      </p:sp>
    </p:spTree>
    <p:extLst>
      <p:ext uri="{BB962C8B-B14F-4D97-AF65-F5344CB8AC3E}">
        <p14:creationId xmlns:p14="http://schemas.microsoft.com/office/powerpoint/2010/main" val="2849552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52688" cy="1143000"/>
          </a:xfrm>
        </p:spPr>
        <p:txBody>
          <a:bodyPr>
            <a:normAutofit fontScale="90000"/>
          </a:bodyPr>
          <a:lstStyle/>
          <a:p>
            <a:r>
              <a:rPr lang="en-US" dirty="0"/>
              <a:t>Signs the patient is advancing from WD to severe WD or DTs</a:t>
            </a:r>
          </a:p>
        </p:txBody>
      </p:sp>
      <p:sp>
        <p:nvSpPr>
          <p:cNvPr id="3" name="Content Placeholder 2"/>
          <p:cNvSpPr>
            <a:spLocks noGrp="1"/>
          </p:cNvSpPr>
          <p:nvPr>
            <p:ph idx="1"/>
          </p:nvPr>
        </p:nvSpPr>
        <p:spPr/>
        <p:txBody>
          <a:bodyPr>
            <a:noAutofit/>
          </a:bodyPr>
          <a:lstStyle/>
          <a:p>
            <a:r>
              <a:rPr lang="en-US" sz="2400" dirty="0"/>
              <a:t>Vital signs: heart rate and blood pressure are not part of CIWA but important indicators of DTs (and worsening AWD).</a:t>
            </a:r>
          </a:p>
          <a:p>
            <a:pPr marL="0" indent="0">
              <a:buNone/>
            </a:pPr>
            <a:endParaRPr lang="en-US" sz="2400" dirty="0"/>
          </a:p>
          <a:p>
            <a:r>
              <a:rPr lang="en-US" sz="2400" dirty="0"/>
              <a:t>CIWA score level – most recent and trends. Is it getting worse? Do it yourself as often subjective.</a:t>
            </a:r>
          </a:p>
          <a:p>
            <a:pPr marL="0" indent="0">
              <a:buNone/>
            </a:pPr>
            <a:endParaRPr lang="en-US" sz="2400" dirty="0"/>
          </a:p>
          <a:p>
            <a:r>
              <a:rPr lang="en-US" sz="2400" dirty="0"/>
              <a:t>Alcohol level on admission – did the patient cut back their intake for any reason?</a:t>
            </a:r>
          </a:p>
          <a:p>
            <a:r>
              <a:rPr lang="en-US" sz="2400" dirty="0"/>
              <a:t>Last dose and cumulative doses of benzodiazepines over the last few hours OR escalating doses</a:t>
            </a:r>
          </a:p>
        </p:txBody>
      </p:sp>
    </p:spTree>
    <p:extLst>
      <p:ext uri="{BB962C8B-B14F-4D97-AF65-F5344CB8AC3E}">
        <p14:creationId xmlns:p14="http://schemas.microsoft.com/office/powerpoint/2010/main" val="2032106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1"/>
            <a:ext cx="8229600" cy="1143000"/>
          </a:xfrm>
        </p:spPr>
        <p:txBody>
          <a:bodyPr>
            <a:noAutofit/>
          </a:bodyPr>
          <a:lstStyle/>
          <a:p>
            <a:r>
              <a:rPr lang="en-US" sz="2800" dirty="0"/>
              <a:t>Refractory / resistant alcohol withdrawal has no defined parameters – Note increasing CIWA and benzodiazepine doses</a:t>
            </a:r>
          </a:p>
        </p:txBody>
      </p:sp>
      <p:sp>
        <p:nvSpPr>
          <p:cNvPr id="3" name="Content Placeholder 2"/>
          <p:cNvSpPr>
            <a:spLocks noGrp="1"/>
          </p:cNvSpPr>
          <p:nvPr>
            <p:ph idx="1"/>
          </p:nvPr>
        </p:nvSpPr>
        <p:spPr/>
        <p:txBody>
          <a:bodyPr>
            <a:normAutofit fontScale="92500"/>
          </a:bodyPr>
          <a:lstStyle/>
          <a:p>
            <a:pPr marL="0" indent="0">
              <a:buNone/>
            </a:pPr>
            <a:endParaRPr lang="en-US" dirty="0"/>
          </a:p>
          <a:p>
            <a:pPr lvl="0"/>
            <a:r>
              <a:rPr lang="en-US" u="sng" dirty="0"/>
              <a:t>Requiring diazepam &gt; 50 within an hour.</a:t>
            </a:r>
          </a:p>
          <a:p>
            <a:pPr lvl="0"/>
            <a:r>
              <a:rPr lang="en-US" u="sng" dirty="0"/>
              <a:t>Requiring lorazepam &gt; 10mg within an hour</a:t>
            </a:r>
          </a:p>
          <a:p>
            <a:pPr lvl="0"/>
            <a:r>
              <a:rPr lang="en-US" dirty="0"/>
              <a:t>Requiring diazepam &gt; 200mg in three hours</a:t>
            </a:r>
          </a:p>
          <a:p>
            <a:pPr lvl="0"/>
            <a:r>
              <a:rPr lang="en-US" dirty="0"/>
              <a:t>Requiring lorazepam &gt; 40mg in three hours </a:t>
            </a:r>
          </a:p>
          <a:p>
            <a:pPr lvl="0"/>
            <a:endParaRPr lang="en-US" dirty="0"/>
          </a:p>
          <a:p>
            <a:pPr lvl="0"/>
            <a:r>
              <a:rPr lang="en-US" dirty="0"/>
              <a:t>Requiring lorazepam &gt; 8mg in 6 hours</a:t>
            </a:r>
          </a:p>
          <a:p>
            <a:pPr marL="0" indent="0">
              <a:buNone/>
            </a:pPr>
            <a:endParaRPr lang="en-US" dirty="0"/>
          </a:p>
        </p:txBody>
      </p:sp>
      <p:sp>
        <p:nvSpPr>
          <p:cNvPr id="4" name="Footer Placeholder 3">
            <a:extLst>
              <a:ext uri="{FF2B5EF4-FFF2-40B4-BE49-F238E27FC236}">
                <a16:creationId xmlns:a16="http://schemas.microsoft.com/office/drawing/2014/main" id="{5FF36322-3F65-F841-971C-9D7A731BE972}"/>
              </a:ext>
            </a:extLst>
          </p:cNvPr>
          <p:cNvSpPr>
            <a:spLocks noGrp="1"/>
          </p:cNvSpPr>
          <p:nvPr>
            <p:ph type="ftr" sz="quarter" idx="11"/>
          </p:nvPr>
        </p:nvSpPr>
        <p:spPr>
          <a:xfrm>
            <a:off x="2431472" y="5805956"/>
            <a:ext cx="8495505" cy="273844"/>
          </a:xfrm>
        </p:spPr>
        <p:txBody>
          <a:bodyPr/>
          <a:lstStyle/>
          <a:p>
            <a:r>
              <a:rPr lang="en-US" sz="1400" dirty="0"/>
              <a:t>(ASAM 2020, Caputo 2018, Ferreira 2015, Gold 2007, Mo 2018, Schmidt 2016 )</a:t>
            </a:r>
          </a:p>
        </p:txBody>
      </p:sp>
    </p:spTree>
    <p:extLst>
      <p:ext uri="{BB962C8B-B14F-4D97-AF65-F5344CB8AC3E}">
        <p14:creationId xmlns:p14="http://schemas.microsoft.com/office/powerpoint/2010/main" val="3764346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own Arrow 4"/>
          <p:cNvSpPr/>
          <p:nvPr/>
        </p:nvSpPr>
        <p:spPr>
          <a:xfrm>
            <a:off x="3898668" y="1443066"/>
            <a:ext cx="673331" cy="589685"/>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endParaRPr lang="en-US" sz="1350"/>
          </a:p>
        </p:txBody>
      </p:sp>
      <p:pic>
        <p:nvPicPr>
          <p:cNvPr id="6" name="Picture 5"/>
          <p:cNvPicPr>
            <a:picLocks noChangeAspect="1"/>
          </p:cNvPicPr>
          <p:nvPr/>
        </p:nvPicPr>
        <p:blipFill>
          <a:blip r:embed="rId3"/>
          <a:stretch>
            <a:fillRect/>
          </a:stretch>
        </p:blipFill>
        <p:spPr>
          <a:xfrm>
            <a:off x="158044" y="2381504"/>
            <a:ext cx="8827909" cy="2830230"/>
          </a:xfrm>
          <a:prstGeom prst="rect">
            <a:avLst/>
          </a:prstGeom>
        </p:spPr>
      </p:pic>
      <p:sp>
        <p:nvSpPr>
          <p:cNvPr id="7" name="Title 6"/>
          <p:cNvSpPr>
            <a:spLocks noGrp="1"/>
          </p:cNvSpPr>
          <p:nvPr>
            <p:ph type="title"/>
          </p:nvPr>
        </p:nvSpPr>
        <p:spPr>
          <a:xfrm>
            <a:off x="457200" y="274637"/>
            <a:ext cx="8229600" cy="1758113"/>
          </a:xfrm>
        </p:spPr>
        <p:txBody>
          <a:bodyPr>
            <a:normAutofit/>
          </a:bodyPr>
          <a:lstStyle/>
          <a:p>
            <a:r>
              <a:rPr lang="en-US" dirty="0"/>
              <a:t>Phenobarbital is the most studied, followed by dexmedetomidine as adjunct agents..</a:t>
            </a:r>
          </a:p>
        </p:txBody>
      </p:sp>
    </p:spTree>
    <p:extLst>
      <p:ext uri="{BB962C8B-B14F-4D97-AF65-F5344CB8AC3E}">
        <p14:creationId xmlns:p14="http://schemas.microsoft.com/office/powerpoint/2010/main" val="373077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4AC61AD-075A-6C44-97B8-DF43DFDEDBE4}"/>
              </a:ext>
            </a:extLst>
          </p:cNvPr>
          <p:cNvSpPr>
            <a:spLocks noGrp="1"/>
          </p:cNvSpPr>
          <p:nvPr>
            <p:ph type="title"/>
          </p:nvPr>
        </p:nvSpPr>
        <p:spPr/>
        <p:txBody>
          <a:bodyPr/>
          <a:lstStyle/>
          <a:p>
            <a:r>
              <a:rPr lang="en-US" dirty="0"/>
              <a:t>Patient gets a dose of Phenobarbital</a:t>
            </a:r>
          </a:p>
        </p:txBody>
      </p:sp>
      <p:sp>
        <p:nvSpPr>
          <p:cNvPr id="8" name="Content Placeholder 7">
            <a:extLst>
              <a:ext uri="{FF2B5EF4-FFF2-40B4-BE49-F238E27FC236}">
                <a16:creationId xmlns:a16="http://schemas.microsoft.com/office/drawing/2014/main" id="{3FB556B1-8C9E-0844-AEB2-538C17CD656E}"/>
              </a:ext>
            </a:extLst>
          </p:cNvPr>
          <p:cNvSpPr>
            <a:spLocks noGrp="1"/>
          </p:cNvSpPr>
          <p:nvPr>
            <p:ph idx="1"/>
          </p:nvPr>
        </p:nvSpPr>
        <p:spPr>
          <a:xfrm>
            <a:off x="457200" y="1374517"/>
            <a:ext cx="8229600" cy="3875176"/>
          </a:xfrm>
        </p:spPr>
        <p:txBody>
          <a:bodyPr>
            <a:normAutofit/>
          </a:bodyPr>
          <a:lstStyle/>
          <a:p>
            <a:r>
              <a:rPr lang="en-US" sz="2800" dirty="0"/>
              <a:t>Pt is currently on lisinopril. You hold the morning dose. Why?</a:t>
            </a:r>
          </a:p>
          <a:p>
            <a:r>
              <a:rPr lang="en-US" sz="2800" dirty="0"/>
              <a:t>130mg phenobarbital x 1 given. </a:t>
            </a:r>
          </a:p>
          <a:p>
            <a:pPr marL="0" indent="0">
              <a:buNone/>
            </a:pPr>
            <a:endParaRPr lang="en-US" sz="2800" dirty="0"/>
          </a:p>
          <a:p>
            <a:r>
              <a:rPr lang="en-US" sz="2800" dirty="0"/>
              <a:t>Nurse asks “Can we have some prn Geodon tonight in case he gets really agitated?”</a:t>
            </a:r>
          </a:p>
        </p:txBody>
      </p:sp>
      <p:sp>
        <p:nvSpPr>
          <p:cNvPr id="9" name="TextBox 8">
            <a:extLst>
              <a:ext uri="{FF2B5EF4-FFF2-40B4-BE49-F238E27FC236}">
                <a16:creationId xmlns:a16="http://schemas.microsoft.com/office/drawing/2014/main" id="{4C081586-853E-654C-9A27-9BF4A630F677}"/>
              </a:ext>
            </a:extLst>
          </p:cNvPr>
          <p:cNvSpPr txBox="1"/>
          <p:nvPr/>
        </p:nvSpPr>
        <p:spPr>
          <a:xfrm>
            <a:off x="758408" y="4421654"/>
            <a:ext cx="7627183" cy="1061829"/>
          </a:xfrm>
          <a:prstGeom prst="rect">
            <a:avLst/>
          </a:prstGeom>
          <a:noFill/>
          <a:ln>
            <a:solidFill>
              <a:srgbClr val="FF0000"/>
            </a:solidFill>
          </a:ln>
        </p:spPr>
        <p:txBody>
          <a:bodyPr wrap="square" rtlCol="0">
            <a:spAutoFit/>
          </a:bodyPr>
          <a:lstStyle/>
          <a:p>
            <a:r>
              <a:rPr lang="en-US" sz="2100" dirty="0"/>
              <a:t>Antipsychotics are not part of the treatment for alcohol withdrawal. Increase risk of QT arrythmias, pneumonias, hypotension and lowered seizure threshold.</a:t>
            </a:r>
          </a:p>
        </p:txBody>
      </p:sp>
      <p:sp>
        <p:nvSpPr>
          <p:cNvPr id="10" name="Footer Placeholder 9">
            <a:extLst>
              <a:ext uri="{FF2B5EF4-FFF2-40B4-BE49-F238E27FC236}">
                <a16:creationId xmlns:a16="http://schemas.microsoft.com/office/drawing/2014/main" id="{E4A8CEB9-6560-DD4F-B9BB-D0CC47947C31}"/>
              </a:ext>
            </a:extLst>
          </p:cNvPr>
          <p:cNvSpPr>
            <a:spLocks noGrp="1"/>
          </p:cNvSpPr>
          <p:nvPr>
            <p:ph type="ftr" sz="quarter" idx="11"/>
          </p:nvPr>
        </p:nvSpPr>
        <p:spPr>
          <a:xfrm>
            <a:off x="6424222" y="5726906"/>
            <a:ext cx="3086100" cy="273844"/>
          </a:xfrm>
        </p:spPr>
        <p:txBody>
          <a:bodyPr/>
          <a:lstStyle/>
          <a:p>
            <a:r>
              <a:rPr lang="en-US" sz="1400" dirty="0"/>
              <a:t>(Ferreira 2015, Masood 2018)</a:t>
            </a:r>
          </a:p>
        </p:txBody>
      </p:sp>
    </p:spTree>
    <p:extLst>
      <p:ext uri="{BB962C8B-B14F-4D97-AF65-F5344CB8AC3E}">
        <p14:creationId xmlns:p14="http://schemas.microsoft.com/office/powerpoint/2010/main" val="150332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118"/>
            <a:ext cx="8334532" cy="1590738"/>
          </a:xfrm>
          <a:ln w="19050">
            <a:solidFill>
              <a:schemeClr val="tx1"/>
            </a:solidFill>
          </a:ln>
        </p:spPr>
        <p:txBody>
          <a:bodyPr>
            <a:normAutofit fontScale="90000"/>
          </a:bodyPr>
          <a:lstStyle/>
          <a:p>
            <a:r>
              <a:rPr lang="en-US" dirty="0"/>
              <a:t>Adjunct agents can decrease intubation, pneumonia, LOS in ICU, $9000 cost per pt.</a:t>
            </a:r>
          </a:p>
        </p:txBody>
      </p:sp>
      <p:sp>
        <p:nvSpPr>
          <p:cNvPr id="3" name="Content Placeholder 2"/>
          <p:cNvSpPr>
            <a:spLocks noGrp="1"/>
          </p:cNvSpPr>
          <p:nvPr>
            <p:ph idx="1"/>
          </p:nvPr>
        </p:nvSpPr>
        <p:spPr>
          <a:xfrm>
            <a:off x="628650" y="2018565"/>
            <a:ext cx="7886700" cy="3605948"/>
          </a:xfrm>
        </p:spPr>
        <p:txBody>
          <a:bodyPr>
            <a:normAutofit fontScale="92500" lnSpcReduction="20000"/>
          </a:bodyPr>
          <a:lstStyle/>
          <a:p>
            <a:pPr marL="0" indent="0">
              <a:buNone/>
            </a:pPr>
            <a:endParaRPr lang="en-US" sz="3000" dirty="0"/>
          </a:p>
          <a:p>
            <a:r>
              <a:rPr lang="en-US" sz="3000" dirty="0"/>
              <a:t>Studies with : single dose phenobarbital, 3 varying doses, weight based dosing	</a:t>
            </a:r>
          </a:p>
          <a:p>
            <a:pPr marL="0" indent="0">
              <a:buNone/>
            </a:pPr>
            <a:endParaRPr lang="en-US" sz="3000" dirty="0"/>
          </a:p>
          <a:p>
            <a:r>
              <a:rPr lang="en-US" sz="3000" dirty="0"/>
              <a:t>Potential use with </a:t>
            </a:r>
            <a:r>
              <a:rPr lang="en-US" sz="3000" dirty="0" err="1"/>
              <a:t>bzd</a:t>
            </a:r>
            <a:r>
              <a:rPr lang="en-US" sz="3000" dirty="0"/>
              <a:t> &amp; a single dose of phenobarbital in </a:t>
            </a:r>
            <a:r>
              <a:rPr lang="en-US" sz="3000" dirty="0" err="1"/>
              <a:t>ed</a:t>
            </a:r>
            <a:r>
              <a:rPr lang="en-US" sz="3000" dirty="0"/>
              <a:t> with close follow-up.</a:t>
            </a:r>
          </a:p>
          <a:p>
            <a:endParaRPr lang="en-US" sz="3000" dirty="0"/>
          </a:p>
          <a:p>
            <a:r>
              <a:rPr lang="en-US" sz="3000" dirty="0" err="1"/>
              <a:t>Precedex</a:t>
            </a:r>
            <a:r>
              <a:rPr lang="en-US" sz="3000" dirty="0"/>
              <a:t> / dexmedetomidine as adjunct agent without intubation</a:t>
            </a:r>
          </a:p>
          <a:p>
            <a:pPr marL="0" indent="0">
              <a:buNone/>
            </a:pPr>
            <a:endParaRPr lang="en-US" dirty="0"/>
          </a:p>
        </p:txBody>
      </p:sp>
      <p:sp>
        <p:nvSpPr>
          <p:cNvPr id="4" name="Footer Placeholder 3">
            <a:extLst>
              <a:ext uri="{FF2B5EF4-FFF2-40B4-BE49-F238E27FC236}">
                <a16:creationId xmlns:a16="http://schemas.microsoft.com/office/drawing/2014/main" id="{EED6637B-8E4C-3841-B04B-65A3721E8300}"/>
              </a:ext>
            </a:extLst>
          </p:cNvPr>
          <p:cNvSpPr>
            <a:spLocks noGrp="1"/>
          </p:cNvSpPr>
          <p:nvPr>
            <p:ph type="ftr" sz="quarter" idx="11"/>
          </p:nvPr>
        </p:nvSpPr>
        <p:spPr>
          <a:xfrm>
            <a:off x="796353" y="5787088"/>
            <a:ext cx="7656226" cy="273844"/>
          </a:xfrm>
        </p:spPr>
        <p:txBody>
          <a:bodyPr/>
          <a:lstStyle/>
          <a:p>
            <a:r>
              <a:rPr lang="en-US" sz="1400" dirty="0"/>
              <a:t>(</a:t>
            </a:r>
            <a:r>
              <a:rPr lang="en-US" sz="1400" dirty="0" err="1"/>
              <a:t>Airagnes</a:t>
            </a:r>
            <a:r>
              <a:rPr lang="en-US" sz="1400" dirty="0"/>
              <a:t> 2019, Caputo 2019, Ibarra 2019, </a:t>
            </a:r>
            <a:r>
              <a:rPr lang="en-US" sz="1400" dirty="0" err="1"/>
              <a:t>Crispo</a:t>
            </a:r>
            <a:r>
              <a:rPr lang="en-US" sz="1400" dirty="0"/>
              <a:t> 2014, Linn 2015)  </a:t>
            </a:r>
            <a:r>
              <a:rPr lang="en-US" dirty="0"/>
              <a:t>
</a:t>
            </a:r>
          </a:p>
        </p:txBody>
      </p:sp>
    </p:spTree>
    <p:extLst>
      <p:ext uri="{BB962C8B-B14F-4D97-AF65-F5344CB8AC3E}">
        <p14:creationId xmlns:p14="http://schemas.microsoft.com/office/powerpoint/2010/main" val="3761185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21895"/>
            <a:ext cx="7886700" cy="4425177"/>
          </a:xfrm>
        </p:spPr>
        <p:txBody>
          <a:bodyPr>
            <a:noAutofit/>
          </a:bodyPr>
          <a:lstStyle/>
          <a:p>
            <a:endParaRPr lang="en-US" sz="2400" dirty="0"/>
          </a:p>
          <a:p>
            <a:pPr marL="0" indent="0">
              <a:buNone/>
            </a:pPr>
            <a:r>
              <a:rPr lang="en-US" sz="2400" dirty="0"/>
              <a:t>PEARLS for today: check CIWA-</a:t>
            </a:r>
            <a:r>
              <a:rPr lang="en-US" sz="2400" dirty="0" err="1"/>
              <a:t>Ar</a:t>
            </a:r>
            <a:r>
              <a:rPr lang="en-US" sz="2400" dirty="0"/>
              <a:t> yourself / know the timing and treatment, worsening AWD, when to consider a second agent, which agents? Adjunct agents can improve patient treatment and YOUR night call.</a:t>
            </a:r>
          </a:p>
          <a:p>
            <a:pPr marL="0" indent="0">
              <a:buNone/>
            </a:pPr>
            <a:endParaRPr lang="en-US" sz="2400" b="1" u="sng" dirty="0"/>
          </a:p>
          <a:p>
            <a:r>
              <a:rPr lang="en-US" sz="2400" dirty="0"/>
              <a:t>AWD is common and severe / refractory AWD is also common on medical units. </a:t>
            </a:r>
          </a:p>
          <a:p>
            <a:r>
              <a:rPr lang="en-US" sz="2400" dirty="0"/>
              <a:t>No clear definition of refractory or severe alcohol withdrawal.</a:t>
            </a:r>
          </a:p>
          <a:p>
            <a:pPr marL="0" indent="0">
              <a:buNone/>
            </a:pPr>
            <a:endParaRPr lang="en-US" sz="2400" dirty="0"/>
          </a:p>
        </p:txBody>
      </p:sp>
    </p:spTree>
    <p:extLst>
      <p:ext uri="{BB962C8B-B14F-4D97-AF65-F5344CB8AC3E}">
        <p14:creationId xmlns:p14="http://schemas.microsoft.com/office/powerpoint/2010/main" val="2393980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1109</TotalTime>
  <Words>1873</Words>
  <Application>Microsoft Macintosh PowerPoint</Application>
  <PresentationFormat>On-screen Show (4:3)</PresentationFormat>
  <Paragraphs>118</Paragraphs>
  <Slides>10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Acute Refractory / Severe Alcohol Withdrawal Treatment</vt:lpstr>
      <vt:lpstr>Phone call at 22:00</vt:lpstr>
      <vt:lpstr>PowerPoint Presentation</vt:lpstr>
      <vt:lpstr>Signs the patient is advancing from WD to severe WD or DTs</vt:lpstr>
      <vt:lpstr>Refractory / resistant alcohol withdrawal has no defined parameters – Note increasing CIWA and benzodiazepine doses</vt:lpstr>
      <vt:lpstr>Phenobarbital is the most studied, followed by dexmedetomidine as adjunct agents..</vt:lpstr>
      <vt:lpstr>Patient gets a dose of Phenobarbital</vt:lpstr>
      <vt:lpstr>Adjunct agents can decrease intubation, pneumonia, LOS in ICU, $9000 cost per pt.</vt:lpstr>
      <vt:lpstr>PowerPoint Presentation</vt:lpstr>
      <vt:lpstr>PowerPoint Presentation</vt:lpstr>
    </vt:vector>
  </TitlesOfParts>
  <Company>STFM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Abuel</dc:creator>
  <cp:lastModifiedBy>Natascha Lautenschlaeger</cp:lastModifiedBy>
  <cp:revision>75</cp:revision>
  <dcterms:created xsi:type="dcterms:W3CDTF">2018-10-25T01:47:49Z</dcterms:created>
  <dcterms:modified xsi:type="dcterms:W3CDTF">2020-04-29T16:07:01Z</dcterms:modified>
</cp:coreProperties>
</file>